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5" r:id="rId2"/>
    <p:sldId id="376" r:id="rId3"/>
    <p:sldId id="301"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59" r:id="rId22"/>
    <p:sldId id="261" r:id="rId23"/>
    <p:sldId id="262" r:id="rId24"/>
    <p:sldId id="263" r:id="rId25"/>
    <p:sldId id="282" r:id="rId26"/>
    <p:sldId id="283" r:id="rId27"/>
    <p:sldId id="284" r:id="rId28"/>
    <p:sldId id="285" r:id="rId29"/>
    <p:sldId id="286" r:id="rId30"/>
    <p:sldId id="264"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260" r:id="rId45"/>
    <p:sldId id="37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4E081-CC1C-45E3-8CF3-C7A474842630}" type="doc">
      <dgm:prSet loTypeId="urn:microsoft.com/office/officeart/2005/8/layout/radial1" loCatId="relationship" qsTypeId="urn:microsoft.com/office/officeart/2005/8/quickstyle/simple5" qsCatId="simple" csTypeId="urn:microsoft.com/office/officeart/2005/8/colors/colorful1#1" csCatId="colorful" phldr="1"/>
      <dgm:spPr/>
      <dgm:t>
        <a:bodyPr/>
        <a:lstStyle/>
        <a:p>
          <a:endParaRPr lang="en-US"/>
        </a:p>
      </dgm:t>
    </dgm:pt>
    <dgm:pt modelId="{D0439984-AABF-4495-B07B-67065EA55200}">
      <dgm:prSet phldrT="[Text]"/>
      <dgm:spPr>
        <a:solidFill>
          <a:srgbClr val="FFC000"/>
        </a:solidFill>
      </dgm:spPr>
      <dgm:t>
        <a:bodyPr/>
        <a:lstStyle/>
        <a:p>
          <a:r>
            <a:rPr lang="fa-IR" dirty="0" smtClean="0">
              <a:solidFill>
                <a:srgbClr val="00B0F0"/>
              </a:solidFill>
              <a:cs typeface="2  Titr" pitchFamily="2" charset="-78"/>
            </a:rPr>
            <a:t>موضوع</a:t>
          </a:r>
          <a:endParaRPr lang="en-US" dirty="0">
            <a:solidFill>
              <a:srgbClr val="00B0F0"/>
            </a:solidFill>
            <a:cs typeface="2  Titr" pitchFamily="2" charset="-78"/>
          </a:endParaRPr>
        </a:p>
      </dgm:t>
    </dgm:pt>
    <dgm:pt modelId="{1806A8D7-AB0F-41D5-92B2-B4CD38BA0061}" type="parTrans" cxnId="{F9A1336C-85F2-4269-A544-06220A35B647}">
      <dgm:prSet/>
      <dgm:spPr/>
      <dgm:t>
        <a:bodyPr/>
        <a:lstStyle/>
        <a:p>
          <a:endParaRPr lang="en-US"/>
        </a:p>
      </dgm:t>
    </dgm:pt>
    <dgm:pt modelId="{C7995F23-4114-45C1-9082-CF06D7DDD4E8}" type="sibTrans" cxnId="{F9A1336C-85F2-4269-A544-06220A35B647}">
      <dgm:prSet/>
      <dgm:spPr/>
      <dgm:t>
        <a:bodyPr/>
        <a:lstStyle/>
        <a:p>
          <a:endParaRPr lang="en-US"/>
        </a:p>
      </dgm:t>
    </dgm:pt>
    <dgm:pt modelId="{BACD1FE5-7412-419F-996B-8D079BF56615}">
      <dgm:prSet/>
      <dgm:spPr/>
      <dgm:t>
        <a:bodyPr/>
        <a:lstStyle/>
        <a:p>
          <a:r>
            <a:rPr lang="fa-IR" dirty="0" smtClean="0">
              <a:solidFill>
                <a:srgbClr val="FFFF00"/>
              </a:solidFill>
              <a:cs typeface="2  Titr" pitchFamily="2" charset="-78"/>
            </a:rPr>
            <a:t>واکنش در شرایط اضطراری و بحرانی</a:t>
          </a:r>
          <a:endParaRPr lang="en-US" dirty="0">
            <a:solidFill>
              <a:srgbClr val="FFFF00"/>
            </a:solidFill>
            <a:cs typeface="2  Titr" pitchFamily="2" charset="-78"/>
          </a:endParaRPr>
        </a:p>
      </dgm:t>
    </dgm:pt>
    <dgm:pt modelId="{6FFCAB9C-209F-4E54-AA68-7A7A3E6A1B04}" type="parTrans" cxnId="{DBA3A2E6-E02B-48FE-8976-5D2F22FC3FA2}">
      <dgm:prSet/>
      <dgm:spPr/>
      <dgm:t>
        <a:bodyPr/>
        <a:lstStyle/>
        <a:p>
          <a:endParaRPr lang="en-US"/>
        </a:p>
      </dgm:t>
    </dgm:pt>
    <dgm:pt modelId="{C4F128CD-F40E-418E-8A36-5F29101FE2FC}" type="sibTrans" cxnId="{DBA3A2E6-E02B-48FE-8976-5D2F22FC3FA2}">
      <dgm:prSet/>
      <dgm:spPr/>
      <dgm:t>
        <a:bodyPr/>
        <a:lstStyle/>
        <a:p>
          <a:endParaRPr lang="en-US"/>
        </a:p>
      </dgm:t>
    </dgm:pt>
    <dgm:pt modelId="{CB7BE9A5-1EE2-49ED-BC3E-DFA4BC83D2B2}" type="pres">
      <dgm:prSet presAssocID="{F234E081-CC1C-45E3-8CF3-C7A474842630}" presName="cycle" presStyleCnt="0">
        <dgm:presLayoutVars>
          <dgm:chMax val="1"/>
          <dgm:dir/>
          <dgm:animLvl val="ctr"/>
          <dgm:resizeHandles val="exact"/>
        </dgm:presLayoutVars>
      </dgm:prSet>
      <dgm:spPr/>
      <dgm:t>
        <a:bodyPr/>
        <a:lstStyle/>
        <a:p>
          <a:endParaRPr lang="en-US"/>
        </a:p>
      </dgm:t>
    </dgm:pt>
    <dgm:pt modelId="{0FB70F12-DF30-4DCC-8946-30BE1BDB0C88}" type="pres">
      <dgm:prSet presAssocID="{D0439984-AABF-4495-B07B-67065EA55200}" presName="centerShape" presStyleLbl="node0" presStyleIdx="0" presStyleCnt="1" custScaleX="62869" custScaleY="30723"/>
      <dgm:spPr/>
      <dgm:t>
        <a:bodyPr/>
        <a:lstStyle/>
        <a:p>
          <a:endParaRPr lang="en-US"/>
        </a:p>
      </dgm:t>
    </dgm:pt>
    <dgm:pt modelId="{DDAC1761-A223-4D2E-B77F-F94B9FC8E0FD}" type="pres">
      <dgm:prSet presAssocID="{6FFCAB9C-209F-4E54-AA68-7A7A3E6A1B04}" presName="Name9" presStyleLbl="parChTrans1D2" presStyleIdx="0" presStyleCnt="1"/>
      <dgm:spPr/>
      <dgm:t>
        <a:bodyPr/>
        <a:lstStyle/>
        <a:p>
          <a:endParaRPr lang="en-US"/>
        </a:p>
      </dgm:t>
    </dgm:pt>
    <dgm:pt modelId="{991E0553-3FA6-4FA7-ADFD-49D2982DD10B}" type="pres">
      <dgm:prSet presAssocID="{6FFCAB9C-209F-4E54-AA68-7A7A3E6A1B04}" presName="connTx" presStyleLbl="parChTrans1D2" presStyleIdx="0" presStyleCnt="1"/>
      <dgm:spPr/>
      <dgm:t>
        <a:bodyPr/>
        <a:lstStyle/>
        <a:p>
          <a:endParaRPr lang="en-US"/>
        </a:p>
      </dgm:t>
    </dgm:pt>
    <dgm:pt modelId="{B2B01F03-6707-470C-AB41-81445EFD9754}" type="pres">
      <dgm:prSet presAssocID="{BACD1FE5-7412-419F-996B-8D079BF56615}" presName="node" presStyleLbl="node1" presStyleIdx="0" presStyleCnt="1" custScaleX="124645">
        <dgm:presLayoutVars>
          <dgm:bulletEnabled val="1"/>
        </dgm:presLayoutVars>
      </dgm:prSet>
      <dgm:spPr/>
      <dgm:t>
        <a:bodyPr/>
        <a:lstStyle/>
        <a:p>
          <a:endParaRPr lang="en-US"/>
        </a:p>
      </dgm:t>
    </dgm:pt>
  </dgm:ptLst>
  <dgm:cxnLst>
    <dgm:cxn modelId="{63AF8E3D-D7CD-4823-BAA4-5ED51D8F2F46}" type="presOf" srcId="{F234E081-CC1C-45E3-8CF3-C7A474842630}" destId="{CB7BE9A5-1EE2-49ED-BC3E-DFA4BC83D2B2}" srcOrd="0" destOrd="0" presId="urn:microsoft.com/office/officeart/2005/8/layout/radial1"/>
    <dgm:cxn modelId="{22FD13FC-16CA-42E2-B857-7503A7DB6602}" type="presOf" srcId="{6FFCAB9C-209F-4E54-AA68-7A7A3E6A1B04}" destId="{991E0553-3FA6-4FA7-ADFD-49D2982DD10B}" srcOrd="1" destOrd="0" presId="urn:microsoft.com/office/officeart/2005/8/layout/radial1"/>
    <dgm:cxn modelId="{0A8319FC-D809-4B75-8E4E-5765AA2A84C5}" type="presOf" srcId="{D0439984-AABF-4495-B07B-67065EA55200}" destId="{0FB70F12-DF30-4DCC-8946-30BE1BDB0C88}" srcOrd="0" destOrd="0" presId="urn:microsoft.com/office/officeart/2005/8/layout/radial1"/>
    <dgm:cxn modelId="{F9A1336C-85F2-4269-A544-06220A35B647}" srcId="{F234E081-CC1C-45E3-8CF3-C7A474842630}" destId="{D0439984-AABF-4495-B07B-67065EA55200}" srcOrd="0" destOrd="0" parTransId="{1806A8D7-AB0F-41D5-92B2-B4CD38BA0061}" sibTransId="{C7995F23-4114-45C1-9082-CF06D7DDD4E8}"/>
    <dgm:cxn modelId="{DBA3A2E6-E02B-48FE-8976-5D2F22FC3FA2}" srcId="{D0439984-AABF-4495-B07B-67065EA55200}" destId="{BACD1FE5-7412-419F-996B-8D079BF56615}" srcOrd="0" destOrd="0" parTransId="{6FFCAB9C-209F-4E54-AA68-7A7A3E6A1B04}" sibTransId="{C4F128CD-F40E-418E-8A36-5F29101FE2FC}"/>
    <dgm:cxn modelId="{7D92BAA0-8FB3-4710-96B6-FEFDE1151D95}" type="presOf" srcId="{BACD1FE5-7412-419F-996B-8D079BF56615}" destId="{B2B01F03-6707-470C-AB41-81445EFD9754}" srcOrd="0" destOrd="0" presId="urn:microsoft.com/office/officeart/2005/8/layout/radial1"/>
    <dgm:cxn modelId="{81328E22-3E5C-49D6-B8DE-A9D9179F64F6}" type="presOf" srcId="{6FFCAB9C-209F-4E54-AA68-7A7A3E6A1B04}" destId="{DDAC1761-A223-4D2E-B77F-F94B9FC8E0FD}" srcOrd="0" destOrd="0" presId="urn:microsoft.com/office/officeart/2005/8/layout/radial1"/>
    <dgm:cxn modelId="{2A498D71-F331-40AB-B086-1F2651588D2C}" type="presParOf" srcId="{CB7BE9A5-1EE2-49ED-BC3E-DFA4BC83D2B2}" destId="{0FB70F12-DF30-4DCC-8946-30BE1BDB0C88}" srcOrd="0" destOrd="0" presId="urn:microsoft.com/office/officeart/2005/8/layout/radial1"/>
    <dgm:cxn modelId="{FDE0D447-B9CC-4DF0-A96A-C3A2C2322113}" type="presParOf" srcId="{CB7BE9A5-1EE2-49ED-BC3E-DFA4BC83D2B2}" destId="{DDAC1761-A223-4D2E-B77F-F94B9FC8E0FD}" srcOrd="1" destOrd="0" presId="urn:microsoft.com/office/officeart/2005/8/layout/radial1"/>
    <dgm:cxn modelId="{E8E911D8-6400-462A-8A8A-94774DBEB380}" type="presParOf" srcId="{DDAC1761-A223-4D2E-B77F-F94B9FC8E0FD}" destId="{991E0553-3FA6-4FA7-ADFD-49D2982DD10B}" srcOrd="0" destOrd="0" presId="urn:microsoft.com/office/officeart/2005/8/layout/radial1"/>
    <dgm:cxn modelId="{324DF1AB-60F3-4EA6-9382-643F6D8C47E4}" type="presParOf" srcId="{CB7BE9A5-1EE2-49ED-BC3E-DFA4BC83D2B2}" destId="{B2B01F03-6707-470C-AB41-81445EFD9754}" srcOrd="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F56FB-EF16-41AD-8192-490C8894B006}" type="doc">
      <dgm:prSet loTypeId="urn:microsoft.com/office/officeart/2005/8/layout/vList6" loCatId="list" qsTypeId="urn:microsoft.com/office/officeart/2005/8/quickstyle/simple3" qsCatId="simple" csTypeId="urn:microsoft.com/office/officeart/2005/8/colors/colorful2" csCatId="colorful" phldr="1"/>
      <dgm:spPr/>
      <dgm:t>
        <a:bodyPr/>
        <a:lstStyle/>
        <a:p>
          <a:endParaRPr lang="en-US"/>
        </a:p>
      </dgm:t>
    </dgm:pt>
    <dgm:pt modelId="{5171699D-BCEB-4779-B253-9FBC38B45BF6}">
      <dgm:prSet/>
      <dgm:spPr/>
      <dgm:t>
        <a:bodyPr/>
        <a:lstStyle/>
        <a:p>
          <a:pPr rtl="1"/>
          <a:r>
            <a:rPr lang="fa-IR" dirty="0" smtClean="0">
              <a:cs typeface="B Nazanin" pitchFamily="2" charset="-78"/>
            </a:rPr>
            <a:t>در هر موقعیت‌ اورژانس‌، باید از یک‌ مجموعه‌ اقدامات‌ مشخص‌ پیروی‌ کنید</a:t>
          </a:r>
          <a:endParaRPr lang="fa-IR" dirty="0">
            <a:cs typeface="B Nazanin" pitchFamily="2" charset="-78"/>
          </a:endParaRPr>
        </a:p>
      </dgm:t>
    </dgm:pt>
    <dgm:pt modelId="{6BFE9EA1-0A6D-48FB-8E3E-F759AA1348E6}" type="parTrans" cxnId="{4703BD81-485E-416D-AB87-F79EA205DAFF}">
      <dgm:prSet/>
      <dgm:spPr/>
      <dgm:t>
        <a:bodyPr/>
        <a:lstStyle/>
        <a:p>
          <a:endParaRPr lang="en-US"/>
        </a:p>
      </dgm:t>
    </dgm:pt>
    <dgm:pt modelId="{1BC6D0B6-0053-458F-BB84-C4C1466952C1}" type="sibTrans" cxnId="{4703BD81-485E-416D-AB87-F79EA205DAFF}">
      <dgm:prSet/>
      <dgm:spPr/>
      <dgm:t>
        <a:bodyPr/>
        <a:lstStyle/>
        <a:p>
          <a:endParaRPr lang="en-US"/>
        </a:p>
      </dgm:t>
    </dgm:pt>
    <dgm:pt modelId="{AE27DB91-BF3A-479E-AF69-EA993133D1CE}">
      <dgm:prSet/>
      <dgm:spPr/>
      <dgm:t>
        <a:bodyPr/>
        <a:lstStyle/>
        <a:p>
          <a:pPr rtl="1"/>
          <a:r>
            <a:rPr lang="fa-IR" dirty="0" smtClean="0"/>
            <a:t>گام‌های‌ اصلی‌ عبارتند از:</a:t>
          </a:r>
          <a:endParaRPr lang="en-US" dirty="0"/>
        </a:p>
      </dgm:t>
    </dgm:pt>
    <dgm:pt modelId="{66FDA7CB-B6D7-413B-B2FF-0ECA944866C9}" type="parTrans" cxnId="{EF6B5C91-81E6-401A-A4F1-835D97022032}">
      <dgm:prSet/>
      <dgm:spPr/>
      <dgm:t>
        <a:bodyPr/>
        <a:lstStyle/>
        <a:p>
          <a:endParaRPr lang="en-US"/>
        </a:p>
      </dgm:t>
    </dgm:pt>
    <dgm:pt modelId="{D22BC7AE-9D94-463E-9546-CFC7ADF8007A}" type="sibTrans" cxnId="{EF6B5C91-81E6-401A-A4F1-835D97022032}">
      <dgm:prSet/>
      <dgm:spPr/>
      <dgm:t>
        <a:bodyPr/>
        <a:lstStyle/>
        <a:p>
          <a:endParaRPr lang="en-US"/>
        </a:p>
      </dgm:t>
    </dgm:pt>
    <dgm:pt modelId="{02C75FDE-51DF-48DA-B052-E4B2D2B8E633}">
      <dgm:prSet/>
      <dgm:spPr/>
      <dgm:t>
        <a:bodyPr/>
        <a:lstStyle/>
        <a:p>
          <a:pPr algn="r" rtl="1"/>
          <a:r>
            <a:rPr lang="fa-IR" dirty="0" smtClean="0">
              <a:cs typeface="B Nazanin" pitchFamily="2" charset="-78"/>
            </a:rPr>
            <a:t>از این‌ طریق‌، شما قادر خواهید بود موارد ضروری‌ را اولویت‌بندی‌ کنید و شخصاً تصمیم‌گیری‌ کنید.</a:t>
          </a:r>
          <a:r>
            <a:rPr lang="fa-IR" dirty="0" smtClean="0"/>
            <a:t> </a:t>
          </a:r>
          <a:endParaRPr lang="en-US" dirty="0"/>
        </a:p>
      </dgm:t>
    </dgm:pt>
    <dgm:pt modelId="{72B6592E-16DF-42F9-B734-53B88C36354C}" type="parTrans" cxnId="{573ED1B8-10B5-4258-B8D2-F074FCE88E87}">
      <dgm:prSet/>
      <dgm:spPr/>
      <dgm:t>
        <a:bodyPr/>
        <a:lstStyle/>
        <a:p>
          <a:endParaRPr lang="en-US"/>
        </a:p>
      </dgm:t>
    </dgm:pt>
    <dgm:pt modelId="{A8361C3F-557D-4EDA-AFC1-6202F42F8DEF}" type="sibTrans" cxnId="{573ED1B8-10B5-4258-B8D2-F074FCE88E87}">
      <dgm:prSet/>
      <dgm:spPr/>
      <dgm:t>
        <a:bodyPr/>
        <a:lstStyle/>
        <a:p>
          <a:endParaRPr lang="en-US"/>
        </a:p>
      </dgm:t>
    </dgm:pt>
    <dgm:pt modelId="{B933AE8D-179A-41E3-8561-64AEDF73D640}">
      <dgm:prSet/>
      <dgm:spPr/>
      <dgm:t>
        <a:bodyPr/>
        <a:lstStyle/>
        <a:p>
          <a:pPr algn="r" rtl="1"/>
          <a:r>
            <a:rPr lang="fa-IR" dirty="0" smtClean="0">
              <a:cs typeface="B Nazanin" pitchFamily="2" charset="-78"/>
            </a:rPr>
            <a:t>ارزیابی‌ </a:t>
          </a:r>
          <a:r>
            <a:rPr lang="fa-IR" smtClean="0">
              <a:cs typeface="B Nazanin" pitchFamily="2" charset="-78"/>
            </a:rPr>
            <a:t>وضعیت‌، بی‌خطر کردن‌ محل‌، ارایه‌ کمک‌های‌ اورژانس‌ و کمک‌ گرفتن‌ از دیگران‌.</a:t>
          </a:r>
          <a:endParaRPr lang="en-US" dirty="0">
            <a:cs typeface="B Nazanin" pitchFamily="2" charset="-78"/>
          </a:endParaRPr>
        </a:p>
      </dgm:t>
    </dgm:pt>
    <dgm:pt modelId="{1695B48B-69F8-4A37-9FC4-7F2CBB59E19C}" type="parTrans" cxnId="{89941128-389D-4A58-8A97-FF9EEA410ADF}">
      <dgm:prSet/>
      <dgm:spPr/>
      <dgm:t>
        <a:bodyPr/>
        <a:lstStyle/>
        <a:p>
          <a:endParaRPr lang="en-US"/>
        </a:p>
      </dgm:t>
    </dgm:pt>
    <dgm:pt modelId="{E08B317B-891D-4E7E-8ACA-297BF3EF3162}" type="sibTrans" cxnId="{89941128-389D-4A58-8A97-FF9EEA410ADF}">
      <dgm:prSet/>
      <dgm:spPr/>
      <dgm:t>
        <a:bodyPr/>
        <a:lstStyle/>
        <a:p>
          <a:endParaRPr lang="en-US"/>
        </a:p>
      </dgm:t>
    </dgm:pt>
    <dgm:pt modelId="{02C0AB0F-5268-4528-899B-E5F736960177}" type="pres">
      <dgm:prSet presAssocID="{01CF56FB-EF16-41AD-8192-490C8894B006}" presName="Name0" presStyleCnt="0">
        <dgm:presLayoutVars>
          <dgm:dir/>
          <dgm:animLvl val="lvl"/>
          <dgm:resizeHandles/>
        </dgm:presLayoutVars>
      </dgm:prSet>
      <dgm:spPr/>
      <dgm:t>
        <a:bodyPr/>
        <a:lstStyle/>
        <a:p>
          <a:endParaRPr lang="en-US"/>
        </a:p>
      </dgm:t>
    </dgm:pt>
    <dgm:pt modelId="{06174B8E-DC33-4567-9D11-C7571F7DAF72}" type="pres">
      <dgm:prSet presAssocID="{5171699D-BCEB-4779-B253-9FBC38B45BF6}" presName="linNode" presStyleCnt="0"/>
      <dgm:spPr/>
    </dgm:pt>
    <dgm:pt modelId="{FBAA672F-DDDD-480D-A680-AEE559D3F8DA}" type="pres">
      <dgm:prSet presAssocID="{5171699D-BCEB-4779-B253-9FBC38B45BF6}" presName="parentShp" presStyleLbl="node1" presStyleIdx="0" presStyleCnt="2">
        <dgm:presLayoutVars>
          <dgm:bulletEnabled val="1"/>
        </dgm:presLayoutVars>
      </dgm:prSet>
      <dgm:spPr/>
      <dgm:t>
        <a:bodyPr/>
        <a:lstStyle/>
        <a:p>
          <a:endParaRPr lang="en-US"/>
        </a:p>
      </dgm:t>
    </dgm:pt>
    <dgm:pt modelId="{AAC02D30-7361-475E-80ED-92DA102CF433}" type="pres">
      <dgm:prSet presAssocID="{5171699D-BCEB-4779-B253-9FBC38B45BF6}" presName="childShp" presStyleLbl="bgAccFollowNode1" presStyleIdx="0" presStyleCnt="2" custLinFactNeighborX="-508" custLinFactNeighborY="-26">
        <dgm:presLayoutVars>
          <dgm:bulletEnabled val="1"/>
        </dgm:presLayoutVars>
      </dgm:prSet>
      <dgm:spPr/>
      <dgm:t>
        <a:bodyPr/>
        <a:lstStyle/>
        <a:p>
          <a:endParaRPr lang="en-US"/>
        </a:p>
      </dgm:t>
    </dgm:pt>
    <dgm:pt modelId="{6E0F4835-D310-42C4-AEE6-023849C62BD7}" type="pres">
      <dgm:prSet presAssocID="{1BC6D0B6-0053-458F-BB84-C4C1466952C1}" presName="spacing" presStyleCnt="0"/>
      <dgm:spPr/>
    </dgm:pt>
    <dgm:pt modelId="{EE61CA0F-DE68-4F54-8D55-55D4FEE69111}" type="pres">
      <dgm:prSet presAssocID="{AE27DB91-BF3A-479E-AF69-EA993133D1CE}" presName="linNode" presStyleCnt="0"/>
      <dgm:spPr/>
    </dgm:pt>
    <dgm:pt modelId="{7CA83361-CAD6-4DE1-A2C2-520856C82FF6}" type="pres">
      <dgm:prSet presAssocID="{AE27DB91-BF3A-479E-AF69-EA993133D1CE}" presName="parentShp" presStyleLbl="node1" presStyleIdx="1" presStyleCnt="2">
        <dgm:presLayoutVars>
          <dgm:bulletEnabled val="1"/>
        </dgm:presLayoutVars>
      </dgm:prSet>
      <dgm:spPr/>
      <dgm:t>
        <a:bodyPr/>
        <a:lstStyle/>
        <a:p>
          <a:endParaRPr lang="en-US"/>
        </a:p>
      </dgm:t>
    </dgm:pt>
    <dgm:pt modelId="{AED8C3F6-DAF9-4E60-9B77-EA4DA0174E62}" type="pres">
      <dgm:prSet presAssocID="{AE27DB91-BF3A-479E-AF69-EA993133D1CE}" presName="childShp" presStyleLbl="bgAccFollowNode1" presStyleIdx="1" presStyleCnt="2">
        <dgm:presLayoutVars>
          <dgm:bulletEnabled val="1"/>
        </dgm:presLayoutVars>
      </dgm:prSet>
      <dgm:spPr/>
      <dgm:t>
        <a:bodyPr/>
        <a:lstStyle/>
        <a:p>
          <a:endParaRPr lang="en-US"/>
        </a:p>
      </dgm:t>
    </dgm:pt>
  </dgm:ptLst>
  <dgm:cxnLst>
    <dgm:cxn modelId="{1E1C4336-7760-4412-8E3C-CF199B379EB8}" type="presOf" srcId="{02C75FDE-51DF-48DA-B052-E4B2D2B8E633}" destId="{AAC02D30-7361-475E-80ED-92DA102CF433}" srcOrd="0" destOrd="0" presId="urn:microsoft.com/office/officeart/2005/8/layout/vList6"/>
    <dgm:cxn modelId="{DB8C21EB-49A4-47DF-8F7D-2A694EA69BA0}" type="presOf" srcId="{B933AE8D-179A-41E3-8561-64AEDF73D640}" destId="{AED8C3F6-DAF9-4E60-9B77-EA4DA0174E62}" srcOrd="0" destOrd="0" presId="urn:microsoft.com/office/officeart/2005/8/layout/vList6"/>
    <dgm:cxn modelId="{EF6B5C91-81E6-401A-A4F1-835D97022032}" srcId="{01CF56FB-EF16-41AD-8192-490C8894B006}" destId="{AE27DB91-BF3A-479E-AF69-EA993133D1CE}" srcOrd="1" destOrd="0" parTransId="{66FDA7CB-B6D7-413B-B2FF-0ECA944866C9}" sibTransId="{D22BC7AE-9D94-463E-9546-CFC7ADF8007A}"/>
    <dgm:cxn modelId="{7CBC25B0-23F1-492C-B34F-56C22BE903C4}" type="presOf" srcId="{5171699D-BCEB-4779-B253-9FBC38B45BF6}" destId="{FBAA672F-DDDD-480D-A680-AEE559D3F8DA}" srcOrd="0" destOrd="0" presId="urn:microsoft.com/office/officeart/2005/8/layout/vList6"/>
    <dgm:cxn modelId="{34BED6F9-0063-45D9-8DBE-345CA7586F82}" type="presOf" srcId="{AE27DB91-BF3A-479E-AF69-EA993133D1CE}" destId="{7CA83361-CAD6-4DE1-A2C2-520856C82FF6}" srcOrd="0" destOrd="0" presId="urn:microsoft.com/office/officeart/2005/8/layout/vList6"/>
    <dgm:cxn modelId="{4703BD81-485E-416D-AB87-F79EA205DAFF}" srcId="{01CF56FB-EF16-41AD-8192-490C8894B006}" destId="{5171699D-BCEB-4779-B253-9FBC38B45BF6}" srcOrd="0" destOrd="0" parTransId="{6BFE9EA1-0A6D-48FB-8E3E-F759AA1348E6}" sibTransId="{1BC6D0B6-0053-458F-BB84-C4C1466952C1}"/>
    <dgm:cxn modelId="{89941128-389D-4A58-8A97-FF9EEA410ADF}" srcId="{AE27DB91-BF3A-479E-AF69-EA993133D1CE}" destId="{B933AE8D-179A-41E3-8561-64AEDF73D640}" srcOrd="0" destOrd="0" parTransId="{1695B48B-69F8-4A37-9FC4-7F2CBB59E19C}" sibTransId="{E08B317B-891D-4E7E-8ACA-297BF3EF3162}"/>
    <dgm:cxn modelId="{7069D344-D363-4C7E-9234-91B74C8E7F36}" type="presOf" srcId="{01CF56FB-EF16-41AD-8192-490C8894B006}" destId="{02C0AB0F-5268-4528-899B-E5F736960177}" srcOrd="0" destOrd="0" presId="urn:microsoft.com/office/officeart/2005/8/layout/vList6"/>
    <dgm:cxn modelId="{573ED1B8-10B5-4258-B8D2-F074FCE88E87}" srcId="{5171699D-BCEB-4779-B253-9FBC38B45BF6}" destId="{02C75FDE-51DF-48DA-B052-E4B2D2B8E633}" srcOrd="0" destOrd="0" parTransId="{72B6592E-16DF-42F9-B734-53B88C36354C}" sibTransId="{A8361C3F-557D-4EDA-AFC1-6202F42F8DEF}"/>
    <dgm:cxn modelId="{A6BB2BEA-6593-4B9D-B370-BED1DC981AB1}" type="presParOf" srcId="{02C0AB0F-5268-4528-899B-E5F736960177}" destId="{06174B8E-DC33-4567-9D11-C7571F7DAF72}" srcOrd="0" destOrd="0" presId="urn:microsoft.com/office/officeart/2005/8/layout/vList6"/>
    <dgm:cxn modelId="{978F78C7-A430-4387-8400-87997AF08EF6}" type="presParOf" srcId="{06174B8E-DC33-4567-9D11-C7571F7DAF72}" destId="{FBAA672F-DDDD-480D-A680-AEE559D3F8DA}" srcOrd="0" destOrd="0" presId="urn:microsoft.com/office/officeart/2005/8/layout/vList6"/>
    <dgm:cxn modelId="{8036E9DB-D94B-400E-B5FF-19C2AB8ACC32}" type="presParOf" srcId="{06174B8E-DC33-4567-9D11-C7571F7DAF72}" destId="{AAC02D30-7361-475E-80ED-92DA102CF433}" srcOrd="1" destOrd="0" presId="urn:microsoft.com/office/officeart/2005/8/layout/vList6"/>
    <dgm:cxn modelId="{1FD5AB68-F1FE-4191-A39C-C9211865513F}" type="presParOf" srcId="{02C0AB0F-5268-4528-899B-E5F736960177}" destId="{6E0F4835-D310-42C4-AEE6-023849C62BD7}" srcOrd="1" destOrd="0" presId="urn:microsoft.com/office/officeart/2005/8/layout/vList6"/>
    <dgm:cxn modelId="{EA7941A3-0690-4650-908D-CCD6AEB25F48}" type="presParOf" srcId="{02C0AB0F-5268-4528-899B-E5F736960177}" destId="{EE61CA0F-DE68-4F54-8D55-55D4FEE69111}" srcOrd="2" destOrd="0" presId="urn:microsoft.com/office/officeart/2005/8/layout/vList6"/>
    <dgm:cxn modelId="{A3490A4B-66D4-4EAF-B24F-3FB3E6AA0F24}" type="presParOf" srcId="{EE61CA0F-DE68-4F54-8D55-55D4FEE69111}" destId="{7CA83361-CAD6-4DE1-A2C2-520856C82FF6}" srcOrd="0" destOrd="0" presId="urn:microsoft.com/office/officeart/2005/8/layout/vList6"/>
    <dgm:cxn modelId="{BA68E3C2-7169-44AD-9116-347097CE3886}" type="presParOf" srcId="{EE61CA0F-DE68-4F54-8D55-55D4FEE69111}" destId="{AED8C3F6-DAF9-4E60-9B77-EA4DA0174E62}"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70F12-DF30-4DCC-8946-30BE1BDB0C88}">
      <dsp:nvSpPr>
        <dsp:cNvPr id="0" name=""/>
        <dsp:cNvSpPr/>
      </dsp:nvSpPr>
      <dsp:spPr>
        <a:xfrm>
          <a:off x="105454" y="2547932"/>
          <a:ext cx="2046595" cy="1000135"/>
        </a:xfrm>
        <a:prstGeom prst="ellipse">
          <a:avLst/>
        </a:prstGeom>
        <a:solidFill>
          <a:srgbClr val="FFC0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fa-IR" sz="3800" kern="1200" dirty="0" smtClean="0">
              <a:solidFill>
                <a:srgbClr val="00B0F0"/>
              </a:solidFill>
              <a:cs typeface="2  Titr" pitchFamily="2" charset="-78"/>
            </a:rPr>
            <a:t>موضوع</a:t>
          </a:r>
          <a:endParaRPr lang="en-US" sz="3800" kern="1200" dirty="0">
            <a:solidFill>
              <a:srgbClr val="00B0F0"/>
            </a:solidFill>
            <a:cs typeface="2  Titr" pitchFamily="2" charset="-78"/>
          </a:endParaRPr>
        </a:p>
      </dsp:txBody>
      <dsp:txXfrm>
        <a:off x="405171" y="2694398"/>
        <a:ext cx="1447161" cy="707203"/>
      </dsp:txXfrm>
    </dsp:sp>
    <dsp:sp modelId="{DDAC1761-A223-4D2E-B77F-F94B9FC8E0FD}">
      <dsp:nvSpPr>
        <dsp:cNvPr id="0" name=""/>
        <dsp:cNvSpPr/>
      </dsp:nvSpPr>
      <dsp:spPr>
        <a:xfrm>
          <a:off x="2152050" y="3008932"/>
          <a:ext cx="1184235" cy="78134"/>
        </a:xfrm>
        <a:custGeom>
          <a:avLst/>
          <a:gdLst/>
          <a:ahLst/>
          <a:cxnLst/>
          <a:rect l="0" t="0" r="0" b="0"/>
          <a:pathLst>
            <a:path>
              <a:moveTo>
                <a:pt x="0" y="39067"/>
              </a:moveTo>
              <a:lnTo>
                <a:pt x="1184235" y="390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14561" y="3018394"/>
        <a:ext cx="59211" cy="59211"/>
      </dsp:txXfrm>
    </dsp:sp>
    <dsp:sp modelId="{B2B01F03-6707-470C-AB41-81445EFD9754}">
      <dsp:nvSpPr>
        <dsp:cNvPr id="0" name=""/>
        <dsp:cNvSpPr/>
      </dsp:nvSpPr>
      <dsp:spPr>
        <a:xfrm>
          <a:off x="3336285" y="1420333"/>
          <a:ext cx="4057609" cy="3255333"/>
        </a:xfrm>
        <a:prstGeom prst="ellipse">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kern="1200" dirty="0" smtClean="0">
              <a:solidFill>
                <a:srgbClr val="FFFF00"/>
              </a:solidFill>
              <a:cs typeface="2  Titr" pitchFamily="2" charset="-78"/>
            </a:rPr>
            <a:t>واکنش در شرایط اضطراری و بحرانی</a:t>
          </a:r>
          <a:endParaRPr lang="en-US" sz="4400" kern="1200" dirty="0">
            <a:solidFill>
              <a:srgbClr val="FFFF00"/>
            </a:solidFill>
            <a:cs typeface="2  Titr" pitchFamily="2" charset="-78"/>
          </a:endParaRPr>
        </a:p>
      </dsp:txBody>
      <dsp:txXfrm>
        <a:off x="3930508" y="1897065"/>
        <a:ext cx="2869163" cy="2301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02D30-7361-475E-80ED-92DA102CF433}">
      <dsp:nvSpPr>
        <dsp:cNvPr id="0" name=""/>
        <dsp:cNvSpPr/>
      </dsp:nvSpPr>
      <dsp:spPr>
        <a:xfrm>
          <a:off x="3032516" y="0"/>
          <a:ext cx="4572000" cy="2321718"/>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r" defTabSz="1155700" rtl="1">
            <a:lnSpc>
              <a:spcPct val="90000"/>
            </a:lnSpc>
            <a:spcBef>
              <a:spcPct val="0"/>
            </a:spcBef>
            <a:spcAft>
              <a:spcPct val="15000"/>
            </a:spcAft>
            <a:buChar char="••"/>
          </a:pPr>
          <a:r>
            <a:rPr lang="fa-IR" sz="2600" kern="1200" dirty="0" smtClean="0">
              <a:cs typeface="B Nazanin" pitchFamily="2" charset="-78"/>
            </a:rPr>
            <a:t>از این‌ طریق‌، شما قادر خواهید بود موارد ضروری‌ را اولویت‌بندی‌ کنید و شخصاً تصمیم‌گیری‌ کنید.</a:t>
          </a:r>
          <a:r>
            <a:rPr lang="fa-IR" sz="2600" kern="1200" dirty="0" smtClean="0"/>
            <a:t> </a:t>
          </a:r>
          <a:endParaRPr lang="en-US" sz="2600" kern="1200" dirty="0"/>
        </a:p>
      </dsp:txBody>
      <dsp:txXfrm>
        <a:off x="3032516" y="290215"/>
        <a:ext cx="3701356" cy="1741288"/>
      </dsp:txXfrm>
    </dsp:sp>
    <dsp:sp modelId="{FBAA672F-DDDD-480D-A680-AEE559D3F8DA}">
      <dsp:nvSpPr>
        <dsp:cNvPr id="0" name=""/>
        <dsp:cNvSpPr/>
      </dsp:nvSpPr>
      <dsp:spPr>
        <a:xfrm>
          <a:off x="0" y="595"/>
          <a:ext cx="3048000" cy="2321718"/>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cs typeface="B Nazanin" pitchFamily="2" charset="-78"/>
            </a:rPr>
            <a:t>در هر موقعیت‌ اورژانس‌، باید از یک‌ مجموعه‌ اقدامات‌ مشخص‌ پیروی‌ کنید</a:t>
          </a:r>
          <a:endParaRPr lang="fa-IR" sz="2900" kern="1200" dirty="0">
            <a:cs typeface="B Nazanin" pitchFamily="2" charset="-78"/>
          </a:endParaRPr>
        </a:p>
      </dsp:txBody>
      <dsp:txXfrm>
        <a:off x="113337" y="113932"/>
        <a:ext cx="2821326" cy="2095044"/>
      </dsp:txXfrm>
    </dsp:sp>
    <dsp:sp modelId="{AED8C3F6-DAF9-4E60-9B77-EA4DA0174E62}">
      <dsp:nvSpPr>
        <dsp:cNvPr id="0" name=""/>
        <dsp:cNvSpPr/>
      </dsp:nvSpPr>
      <dsp:spPr>
        <a:xfrm>
          <a:off x="3047999" y="2554485"/>
          <a:ext cx="4572000" cy="2321718"/>
        </a:xfrm>
        <a:prstGeom prst="rightArrow">
          <a:avLst>
            <a:gd name="adj1" fmla="val 75000"/>
            <a:gd name="adj2" fmla="val 50000"/>
          </a:avLst>
        </a:prstGeom>
        <a:solidFill>
          <a:schemeClr val="accent2">
            <a:tint val="40000"/>
            <a:alpha val="90000"/>
            <a:hueOff val="6565338"/>
            <a:satOff val="20525"/>
            <a:lumOff val="572"/>
            <a:alphaOff val="0"/>
          </a:schemeClr>
        </a:solidFill>
        <a:ln w="9525" cap="flat" cmpd="sng" algn="ctr">
          <a:solidFill>
            <a:schemeClr val="accent2">
              <a:tint val="40000"/>
              <a:alpha val="90000"/>
              <a:hueOff val="6565338"/>
              <a:satOff val="20525"/>
              <a:lumOff val="5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r" defTabSz="1155700" rtl="1">
            <a:lnSpc>
              <a:spcPct val="90000"/>
            </a:lnSpc>
            <a:spcBef>
              <a:spcPct val="0"/>
            </a:spcBef>
            <a:spcAft>
              <a:spcPct val="15000"/>
            </a:spcAft>
            <a:buChar char="••"/>
          </a:pPr>
          <a:r>
            <a:rPr lang="fa-IR" sz="2600" kern="1200" dirty="0" smtClean="0">
              <a:cs typeface="B Nazanin" pitchFamily="2" charset="-78"/>
            </a:rPr>
            <a:t>ارزیابی‌ </a:t>
          </a:r>
          <a:r>
            <a:rPr lang="fa-IR" sz="2600" kern="1200" smtClean="0">
              <a:cs typeface="B Nazanin" pitchFamily="2" charset="-78"/>
            </a:rPr>
            <a:t>وضعیت‌، بی‌خطر کردن‌ محل‌، ارایه‌ کمک‌های‌ اورژانس‌ و کمک‌ گرفتن‌ از دیگران‌.</a:t>
          </a:r>
          <a:endParaRPr lang="en-US" sz="2600" kern="1200" dirty="0">
            <a:cs typeface="B Nazanin" pitchFamily="2" charset="-78"/>
          </a:endParaRPr>
        </a:p>
      </dsp:txBody>
      <dsp:txXfrm>
        <a:off x="3047999" y="2844700"/>
        <a:ext cx="3701356" cy="1741288"/>
      </dsp:txXfrm>
    </dsp:sp>
    <dsp:sp modelId="{7CA83361-CAD6-4DE1-A2C2-520856C82FF6}">
      <dsp:nvSpPr>
        <dsp:cNvPr id="0" name=""/>
        <dsp:cNvSpPr/>
      </dsp:nvSpPr>
      <dsp:spPr>
        <a:xfrm>
          <a:off x="0" y="2554485"/>
          <a:ext cx="3048000" cy="2321718"/>
        </a:xfrm>
        <a:prstGeom prst="roundRect">
          <a:avLst/>
        </a:prstGeom>
        <a:gradFill rotWithShape="0">
          <a:gsLst>
            <a:gs pos="0">
              <a:schemeClr val="accent2">
                <a:hueOff val="6482784"/>
                <a:satOff val="24753"/>
                <a:lumOff val="0"/>
                <a:alphaOff val="0"/>
                <a:tint val="35000"/>
                <a:satMod val="253000"/>
              </a:schemeClr>
            </a:gs>
            <a:gs pos="50000">
              <a:schemeClr val="accent2">
                <a:hueOff val="6482784"/>
                <a:satOff val="24753"/>
                <a:lumOff val="0"/>
                <a:alphaOff val="0"/>
                <a:tint val="42000"/>
                <a:satMod val="255000"/>
              </a:schemeClr>
            </a:gs>
            <a:gs pos="97000">
              <a:schemeClr val="accent2">
                <a:hueOff val="6482784"/>
                <a:satOff val="24753"/>
                <a:lumOff val="0"/>
                <a:alphaOff val="0"/>
                <a:tint val="53000"/>
                <a:satMod val="260000"/>
              </a:schemeClr>
            </a:gs>
            <a:gs pos="100000">
              <a:schemeClr val="accent2">
                <a:hueOff val="6482784"/>
                <a:satOff val="24753"/>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55245" rIns="110490" bIns="55245" numCol="1" spcCol="1270" anchor="ctr" anchorCtr="0">
          <a:noAutofit/>
        </a:bodyPr>
        <a:lstStyle/>
        <a:p>
          <a:pPr lvl="0" algn="ctr" defTabSz="1289050" rtl="1">
            <a:lnSpc>
              <a:spcPct val="90000"/>
            </a:lnSpc>
            <a:spcBef>
              <a:spcPct val="0"/>
            </a:spcBef>
            <a:spcAft>
              <a:spcPct val="35000"/>
            </a:spcAft>
          </a:pPr>
          <a:r>
            <a:rPr lang="fa-IR" sz="2900" kern="1200" dirty="0" smtClean="0"/>
            <a:t>گام‌های‌ اصلی‌ عبارتند از:</a:t>
          </a:r>
          <a:endParaRPr lang="en-US" sz="2900" kern="1200" dirty="0"/>
        </a:p>
      </dsp:txBody>
      <dsp:txXfrm>
        <a:off x="113337" y="2667822"/>
        <a:ext cx="2821326" cy="209504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400BAEF-8771-4240-95C9-9F3DC34F9D5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0BAEF-8771-4240-95C9-9F3DC34F9D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0BAEF-8771-4240-95C9-9F3DC34F9D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0BAEF-8771-4240-95C9-9F3DC34F9D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0BAEF-8771-4240-95C9-9F3DC34F9D5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0BAEF-8771-4240-95C9-9F3DC34F9D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0BAEF-8771-4240-95C9-9F3DC34F9D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0BAEF-8771-4240-95C9-9F3DC34F9D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0BAEF-8771-4240-95C9-9F3DC34F9D5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0BAEF-8771-4240-95C9-9F3DC34F9D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1ACA86-2DE5-4539-91DF-711AD697E467}" type="datetimeFigureOut">
              <a:rPr lang="en-US" smtClean="0"/>
              <a:pPr/>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0BAEF-8771-4240-95C9-9F3DC34F9D5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31ACA86-2DE5-4539-91DF-711AD697E467}" type="datetimeFigureOut">
              <a:rPr lang="en-US" smtClean="0"/>
              <a:pPr/>
              <a:t>12/29/2020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400BAEF-8771-4240-95C9-9F3DC34F9D5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بسم الله الرحمن الرحیم.jpg"/>
          <p:cNvPicPr>
            <a:picLocks noGrp="1" noChangeAspect="1"/>
          </p:cNvPicPr>
          <p:nvPr>
            <p:ph idx="1"/>
          </p:nvPr>
        </p:nvPicPr>
        <p:blipFill>
          <a:blip r:embed="rId2" cstate="print"/>
          <a:stretch>
            <a:fillRect/>
          </a:stretch>
        </p:blipFill>
        <p:spPr>
          <a:xfrm>
            <a:off x="1295400" y="304800"/>
            <a:ext cx="7620000" cy="6248400"/>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12838"/>
          </a:xfrm>
          <a:solidFill>
            <a:srgbClr val="FFFF00"/>
          </a:solidFill>
        </p:spPr>
        <p:txBody>
          <a:bodyPr>
            <a:normAutofit fontScale="90000"/>
          </a:bodyPr>
          <a:lstStyle/>
          <a:p>
            <a:pPr algn="ctr"/>
            <a:r>
              <a:rPr lang="fa-IR" b="1" dirty="0" smtClean="0">
                <a:solidFill>
                  <a:schemeClr val="accent6">
                    <a:lumMod val="75000"/>
                  </a:schemeClr>
                </a:solidFill>
                <a:cs typeface="B Titr" pitchFamily="2" charset="-78"/>
              </a:rPr>
              <a:t>اولویت‌های کمک‌های اولیه</a:t>
            </a:r>
            <a:r>
              <a:rPr lang="fa-IR" dirty="0" smtClean="0"/>
              <a:t/>
            </a:r>
            <a:br>
              <a:rPr lang="fa-IR" dirty="0" smtClean="0"/>
            </a:br>
            <a:endParaRPr lang="en-US" dirty="0"/>
          </a:p>
        </p:txBody>
      </p:sp>
      <p:sp>
        <p:nvSpPr>
          <p:cNvPr id="3" name="Content Placeholder 2"/>
          <p:cNvSpPr>
            <a:spLocks noGrp="1"/>
          </p:cNvSpPr>
          <p:nvPr>
            <p:ph idx="1"/>
          </p:nvPr>
        </p:nvSpPr>
        <p:spPr>
          <a:solidFill>
            <a:schemeClr val="bg2">
              <a:lumMod val="20000"/>
              <a:lumOff val="80000"/>
            </a:schemeClr>
          </a:solidFill>
        </p:spPr>
        <p:txBody>
          <a:bodyPr>
            <a:normAutofit fontScale="92500" lnSpcReduction="10000"/>
          </a:bodyPr>
          <a:lstStyle/>
          <a:p>
            <a:pPr algn="r" rtl="1"/>
            <a:r>
              <a:rPr lang="fa-IR" dirty="0" smtClean="0">
                <a:cs typeface="B Nazanin" pitchFamily="2" charset="-78"/>
              </a:rPr>
              <a:t>وضعیت‌ را ارزیابی‌ کنید. به‌ سرعت‌ و با حفظ‌ خونسردی‌، آنچه‌ را که‌ رخ‌ داده‌ تحت‌ نظر بگیرید و به‌ دنبال‌ هرگونه‌ خطر تهدیدکننده‌ خود یا مصدوم‌ بگردید. </a:t>
            </a:r>
            <a:r>
              <a:rPr lang="fa-IR" dirty="0" smtClean="0">
                <a:solidFill>
                  <a:srgbClr val="FF0000"/>
                </a:solidFill>
                <a:cs typeface="B Nazanin" pitchFamily="2" charset="-78"/>
              </a:rPr>
              <a:t>هرگز خود را در معرض‌ خطر قرار ندهید.</a:t>
            </a:r>
          </a:p>
          <a:p>
            <a:pPr algn="r" rtl="1"/>
            <a:r>
              <a:rPr lang="fa-IR" dirty="0" smtClean="0">
                <a:cs typeface="B Nazanin" pitchFamily="2" charset="-78"/>
              </a:rPr>
              <a:t>محل‌ را از خطر عاری‌ کنید. در حد توان‌، مصدوم‌ را از خطر محافظت‌ کنید اما به‌ محدودیت‌های‌ خودتان‌ هم‌ واقف‌ باشید.</a:t>
            </a:r>
          </a:p>
          <a:p>
            <a:pPr algn="r" rtl="1"/>
            <a:r>
              <a:rPr lang="fa-IR" dirty="0" smtClean="0">
                <a:cs typeface="B Nazanin" pitchFamily="2" charset="-78"/>
              </a:rPr>
              <a:t>کمک‌های‌ اورژانس‌ را ارایه‌ دهید. وضعیت‌ تمام‌ مصدومان‌ را ارزیابی‌ کنید تا بتوانید اولویت‌ها را مشخص‌ کنید و اول‌ آنهایی‌ را که‌ دچار وضعیت‌های‌ تهدیدکننده‌ حیات‌ هستند درمان‌ کنید.</a:t>
            </a:r>
          </a:p>
          <a:p>
            <a:pPr algn="r" rt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accent6">
                    <a:lumMod val="75000"/>
                  </a:schemeClr>
                </a:solidFill>
                <a:cs typeface="B Titr" pitchFamily="2" charset="-78"/>
              </a:rPr>
              <a:t>اولویت‌های کمک‌های اولیه</a:t>
            </a:r>
            <a:endParaRPr lang="en-US" dirty="0"/>
          </a:p>
        </p:txBody>
      </p:sp>
      <p:sp>
        <p:nvSpPr>
          <p:cNvPr id="3" name="Content Placeholder 2"/>
          <p:cNvSpPr>
            <a:spLocks noGrp="1"/>
          </p:cNvSpPr>
          <p:nvPr>
            <p:ph idx="1"/>
          </p:nvPr>
        </p:nvSpPr>
        <p:spPr>
          <a:solidFill>
            <a:schemeClr val="bg2">
              <a:lumMod val="20000"/>
              <a:lumOff val="80000"/>
            </a:schemeClr>
          </a:solidFill>
        </p:spPr>
        <p:txBody>
          <a:bodyPr>
            <a:normAutofit lnSpcReduction="10000"/>
          </a:bodyPr>
          <a:lstStyle/>
          <a:p>
            <a:pPr algn="r" rtl="1"/>
            <a:r>
              <a:rPr lang="fa-IR" sz="2800" dirty="0" smtClean="0">
                <a:cs typeface="B Nazanin" pitchFamily="2" charset="-78"/>
              </a:rPr>
              <a:t>از دیگران‌ کمک‌ بگیرید. به‌ سرعت‌ مطمئن‌ شوید که‌ هرگونه‌ کمک‌ طبی‌ ضروری‌ یا کمک‌های‌ تخصصی‌ درخواست‌ شده‌اند و در راه‌ هستند.</a:t>
            </a:r>
          </a:p>
          <a:p>
            <a:pPr algn="r" rtl="1"/>
            <a:r>
              <a:rPr lang="fa-IR" sz="2800" dirty="0" smtClean="0">
                <a:cs typeface="B Nazanin" pitchFamily="2" charset="-78"/>
              </a:rPr>
              <a:t>ارزیابی‌ وضعیت‌رویکرد شما باید بسیار سریع‌ و در عین‌ حال‌ با حفظ‌ خونسردی‌ و کنترل‌ باشد.</a:t>
            </a:r>
          </a:p>
          <a:p>
            <a:pPr algn="r" rtl="1"/>
            <a:r>
              <a:rPr lang="fa-IR" sz="2800" dirty="0" smtClean="0">
                <a:cs typeface="B Nazanin" pitchFamily="2" charset="-78"/>
              </a:rPr>
              <a:t> اولویت‌های‌ کاری‌ شما عبارتند از:</a:t>
            </a:r>
          </a:p>
          <a:p>
            <a:pPr algn="r" rtl="1">
              <a:buFont typeface="Wingdings" pitchFamily="2" charset="2"/>
              <a:buChar char="v"/>
            </a:pPr>
            <a:r>
              <a:rPr lang="fa-IR" sz="2800" dirty="0" smtClean="0">
                <a:cs typeface="B Nazanin" pitchFamily="2" charset="-78"/>
              </a:rPr>
              <a:t> شناسایی‌ هرگونه‌ خطر برای‌ خودتان‌،</a:t>
            </a:r>
          </a:p>
          <a:p>
            <a:pPr algn="r" rtl="1">
              <a:buFont typeface="Wingdings" pitchFamily="2" charset="2"/>
              <a:buChar char="v"/>
            </a:pPr>
            <a:r>
              <a:rPr lang="fa-IR" sz="2800" dirty="0" smtClean="0">
                <a:cs typeface="B Nazanin" pitchFamily="2" charset="-78"/>
              </a:rPr>
              <a:t> مصدوم‌ و ناظران‌،</a:t>
            </a:r>
          </a:p>
          <a:p>
            <a:pPr algn="r" rtl="1">
              <a:buFont typeface="Wingdings" pitchFamily="2" charset="2"/>
              <a:buChar char="v"/>
            </a:pPr>
            <a:r>
              <a:rPr lang="fa-IR" sz="2800" dirty="0" smtClean="0">
                <a:cs typeface="B Nazanin" pitchFamily="2" charset="-78"/>
              </a:rPr>
              <a:t> سپس‌ بررسی‌ امکانات‌ موجود </a:t>
            </a:r>
          </a:p>
          <a:p>
            <a:pPr algn="r" rtl="1">
              <a:buFont typeface="Wingdings" pitchFamily="2" charset="2"/>
              <a:buChar char="v"/>
            </a:pPr>
            <a:r>
              <a:rPr lang="fa-IR" sz="2800" dirty="0" smtClean="0">
                <a:cs typeface="B Nazanin" pitchFamily="2" charset="-78"/>
              </a:rPr>
              <a:t>نوع‌ کمکی‌ که‌ ممکن‌ است‌ به‌ آن‌ نیاز داشته‌ باشید.</a:t>
            </a:r>
            <a:endParaRPr lang="en-US" sz="2800" dirty="0">
              <a:cs typeface="B Nazanin" pitchFamily="2" charset="-78"/>
            </a:endParaRP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accent6">
                    <a:lumMod val="75000"/>
                  </a:schemeClr>
                </a:solidFill>
                <a:cs typeface="B Titr" pitchFamily="2" charset="-78"/>
              </a:rPr>
              <a:t>اولویت‌های کمک‌های اولیه</a:t>
            </a:r>
            <a:endParaRPr lang="en-US" dirty="0"/>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fa-IR" sz="2800" dirty="0" smtClean="0">
                <a:cs typeface="B Nazanin" pitchFamily="2" charset="-78"/>
              </a:rPr>
              <a:t>هنگامی‌ که‌ پیشنهاد کمک‌ به‌ شخص‌ می‌دهید، بگویید که‌ از مهارت‌های‌ کمک‌های‌ اولیه‌ برخوردار هستید. اگر هیچ‌ پزشک‌، پرستار یا افراد کارآزموده‌ دیگری‌ در محل‌ حضور ندارند، با خونسردی‌ مسؤولیت‌ را بپذیرید.</a:t>
            </a:r>
          </a:p>
          <a:p>
            <a:pPr algn="r" rtl="1">
              <a:buNone/>
            </a:pPr>
            <a:r>
              <a:rPr lang="fa-IR" sz="2800" dirty="0" smtClean="0">
                <a:solidFill>
                  <a:srgbClr val="FF0000"/>
                </a:solidFill>
                <a:cs typeface="B Nazanin" pitchFamily="2" charset="-78"/>
              </a:rPr>
              <a:t> ابتدا سؤالات‌ زیر را از خود بپرسید:</a:t>
            </a:r>
          </a:p>
          <a:p>
            <a:pPr algn="r" rtl="1"/>
            <a:r>
              <a:rPr lang="fa-IR" sz="2800" dirty="0" smtClean="0">
                <a:cs typeface="B Nazanin" pitchFamily="2" charset="-78"/>
              </a:rPr>
              <a:t>آیا خطر همچنان‌ وجود دارد؟</a:t>
            </a:r>
          </a:p>
          <a:p>
            <a:pPr algn="r" rtl="1"/>
            <a:r>
              <a:rPr lang="fa-IR" sz="2800" dirty="0" smtClean="0">
                <a:cs typeface="B Nazanin" pitchFamily="2" charset="-78"/>
              </a:rPr>
              <a:t>آیا جان‌ کسی‌ در معرض‌ خطر فوری‌ قرار دارد؟</a:t>
            </a:r>
          </a:p>
          <a:p>
            <a:pPr algn="r" rtl="1"/>
            <a:r>
              <a:rPr lang="fa-IR" sz="2800" dirty="0" smtClean="0">
                <a:cs typeface="B Nazanin" pitchFamily="2" charset="-78"/>
              </a:rPr>
              <a:t>آیا ناظری‌ برای‌ کمک‌ وجود دارد؟</a:t>
            </a:r>
          </a:p>
          <a:p>
            <a:pPr algn="r" rtl="1"/>
            <a:r>
              <a:rPr lang="fa-IR" sz="2800" dirty="0" smtClean="0">
                <a:cs typeface="B Nazanin" pitchFamily="2" charset="-78"/>
              </a:rPr>
              <a:t>آیا من‌ به‌ کمک‌ تخصصی‌ نیاز دارم‌؟</a:t>
            </a:r>
          </a:p>
          <a:p>
            <a:pPr algn="r" rt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ct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بی خطر کردن‌ محل</a:t>
            </a:r>
            <a: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fa-I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solidFill>
            <a:schemeClr val="bg2">
              <a:lumMod val="20000"/>
              <a:lumOff val="80000"/>
            </a:schemeClr>
          </a:solidFill>
        </p:spPr>
        <p:txBody>
          <a:bodyPr>
            <a:normAutofit fontScale="92500" lnSpcReduction="20000"/>
          </a:bodyPr>
          <a:lstStyle/>
          <a:p>
            <a:pPr algn="r" rtl="1">
              <a:lnSpc>
                <a:spcPct val="150000"/>
              </a:lnSpc>
            </a:pPr>
            <a:r>
              <a:rPr lang="fa-IR" sz="2800" dirty="0" smtClean="0">
                <a:cs typeface="B Nazanin" pitchFamily="2" charset="-78"/>
              </a:rPr>
              <a:t>شرایطی‌ که‌ منجر به‌ وقوع‌ حادثه‌ شده‌ است‌، می‌تواند همچنان‌ خطرزا باشد. فراموش‌ نکنید که‌ امنیت‌ خودتان‌ در درجه‌ اول‌ قرار دارد. اغلب‌ اقدامات‌ ساده‌ (مثل‌ خاموش‌ کردن‌ یک‌ سوییچ‌) برای‌ بی‌خطر کردن‌ محل‌ کفایت‌ می‌کند. </a:t>
            </a:r>
          </a:p>
          <a:p>
            <a:pPr algn="r" rtl="1">
              <a:lnSpc>
                <a:spcPct val="150000"/>
              </a:lnSpc>
            </a:pPr>
            <a:r>
              <a:rPr lang="fa-IR" sz="2800" dirty="0" smtClean="0">
                <a:cs typeface="B Nazanin" pitchFamily="2" charset="-78"/>
              </a:rPr>
              <a:t>اگر نمی‌توانید خطر تهدیدکننده‌ حیات‌ را از بین‌ ببرید، باید سعی‌ کنید بین‌ مصدوم‌ و محل‌ خطر، قدری‌ فاصله‌ ایجاد کنید و در صورت‌ امکان‌، میزان‌ خطر را به‌ حداقل‌ برسانید.</a:t>
            </a:r>
            <a:r>
              <a:rPr lang="fa-IR" dirty="0" smtClean="0"/>
              <a:t> </a:t>
            </a:r>
          </a:p>
          <a:p>
            <a:pPr algn="r" rtl="1">
              <a:lnSpc>
                <a:spcPct val="150000"/>
              </a:lnSpc>
            </a:pPr>
            <a:r>
              <a:rPr lang="fa-IR" sz="3000" dirty="0" smtClean="0">
                <a:cs typeface="B Nazanin" pitchFamily="2" charset="-78"/>
              </a:rPr>
              <a:t>به‌ عنوان‌ آخرین‌ اقدام‌، باید مصدوم‌ را از محل‌ خطر دور کنید</a:t>
            </a:r>
            <a:endParaRPr lang="en-US" sz="3000" dirty="0">
              <a:cs typeface="B Nazani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498080" cy="1143000"/>
          </a:xfrm>
          <a:solidFill>
            <a:srgbClr val="FFFF00"/>
          </a:solidFill>
        </p:spPr>
        <p:txBody>
          <a:bodyPr/>
          <a:lstStyle/>
          <a:p>
            <a:pPr algn="ctr"/>
            <a:r>
              <a:rPr lang="fa-I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بی خطر کردن‌ محل</a:t>
            </a:r>
            <a:endParaRPr lang="en-US" dirty="0"/>
          </a:p>
        </p:txBody>
      </p:sp>
      <p:pic>
        <p:nvPicPr>
          <p:cNvPr id="4" name="Content Placeholder 3" descr="Emergency.jpg"/>
          <p:cNvPicPr>
            <a:picLocks noGrp="1" noChangeAspect="1"/>
          </p:cNvPicPr>
          <p:nvPr>
            <p:ph idx="1"/>
          </p:nvPr>
        </p:nvPicPr>
        <p:blipFill>
          <a:blip r:embed="rId2" cstate="print"/>
          <a:stretch>
            <a:fillRect/>
          </a:stretch>
        </p:blipFill>
        <p:spPr>
          <a:xfrm>
            <a:off x="1435100" y="2057400"/>
            <a:ext cx="7499350" cy="4191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3600" b="1" dirty="0" smtClean="0">
                <a:cs typeface="B Titr" pitchFamily="2" charset="-78"/>
              </a:rPr>
              <a:t>ارایه‌ کمک‌های اورژانس</a:t>
            </a:r>
            <a:endParaRPr lang="en-US" dirty="0">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fa-IR" dirty="0" smtClean="0">
                <a:cs typeface="B Nazanin" pitchFamily="2" charset="-78"/>
              </a:rPr>
              <a:t>پس‌ از بی‌خطر شدن‌ محل‌، به‌ سرعت‌ یک‌ بررسی‌ مقدماتی‌ و ارزیابی‌ اولیه‌ از هر مصدوم‌ انجام‌ دهید تا مصدومانی‌ را که‌ به‌ کمک‌های‌ اولیه‌ اورژانس‌ نیاز دارند، فوراً درمان‌ کنید.</a:t>
            </a:r>
          </a:p>
          <a:p>
            <a:pPr algn="r" rtl="1"/>
            <a:r>
              <a:rPr lang="fa-IR" dirty="0" smtClean="0">
                <a:cs typeface="B Nazanin" pitchFamily="2" charset="-78"/>
              </a:rPr>
              <a:t>درخواست‌ کمک‌ ضروری‌ را به‌ تأخیر نیندازید؛ در صورت‌ امکان‌، از یک‌ ناظر بخواهید که‌ این‌ کار را انجام‌ دهد</a:t>
            </a:r>
            <a:endParaRPr lang="en-US" dirty="0">
              <a:cs typeface="B Nazanin" pitchFamily="2" charset="-78"/>
            </a:endParaRPr>
          </a:p>
        </p:txBody>
      </p:sp>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sz="4400" b="1" dirty="0" smtClean="0">
                <a:cs typeface="B Titr" pitchFamily="2" charset="-78"/>
              </a:rPr>
              <a:t>ارایه‌ کمک‌های اورژانس</a:t>
            </a:r>
            <a:endParaRPr lang="en-US" dirty="0"/>
          </a:p>
        </p:txBody>
      </p:sp>
      <p:sp>
        <p:nvSpPr>
          <p:cNvPr id="3" name="Content Placeholder 2"/>
          <p:cNvSpPr>
            <a:spLocks noGrp="1"/>
          </p:cNvSpPr>
          <p:nvPr>
            <p:ph idx="1"/>
          </p:nvPr>
        </p:nvSpPr>
        <p:spPr>
          <a:solidFill>
            <a:schemeClr val="bg2">
              <a:lumMod val="20000"/>
              <a:lumOff val="80000"/>
            </a:schemeClr>
          </a:solidFill>
        </p:spPr>
        <p:txBody>
          <a:bodyPr>
            <a:normAutofit fontScale="85000" lnSpcReduction="10000"/>
          </a:bodyPr>
          <a:lstStyle/>
          <a:p>
            <a:pPr algn="r" rtl="1"/>
            <a:r>
              <a:rPr lang="fa-IR" dirty="0" smtClean="0">
                <a:cs typeface="B Nazanin" pitchFamily="2" charset="-78"/>
              </a:rPr>
              <a:t>برای‌ پی‌ بردن‌ به‌ وجود یا عدم‌ وجود تنفس‌ در مصدوم، به‌ قفسه‌ سینه‌ وی‌ نگاه‌ کنید. در مورد هر مصدوم‌، موارد زیر را بررسی‌ کنید:</a:t>
            </a:r>
          </a:p>
          <a:p>
            <a:pPr algn="r" rtl="1"/>
            <a:r>
              <a:rPr lang="fa-IR" dirty="0" smtClean="0">
                <a:cs typeface="B Nazanin" pitchFamily="2" charset="-78"/>
              </a:rPr>
              <a:t>آیا مصدوم‌ هوشیار است‌؟</a:t>
            </a:r>
          </a:p>
          <a:p>
            <a:pPr algn="r" rtl="1"/>
            <a:r>
              <a:rPr lang="fa-IR" dirty="0" smtClean="0">
                <a:cs typeface="B Nazanin" pitchFamily="2" charset="-78"/>
              </a:rPr>
              <a:t>آیا راه‌ تنفس‌ باز است‌؟</a:t>
            </a:r>
          </a:p>
          <a:p>
            <a:pPr algn="r" rtl="1"/>
            <a:r>
              <a:rPr lang="fa-IR" dirty="0" smtClean="0">
                <a:cs typeface="B Nazanin" pitchFamily="2" charset="-78"/>
              </a:rPr>
              <a:t>آیا مصدوم‌ نفس‌ می‌کشد؟</a:t>
            </a:r>
          </a:p>
          <a:p>
            <a:pPr algn="r" rtl="1"/>
            <a:r>
              <a:rPr lang="fa-IR" dirty="0" smtClean="0">
                <a:cs typeface="B Nazanin" pitchFamily="2" charset="-78"/>
              </a:rPr>
              <a:t>آیا نشانه‌های‌ گردش‌ خون‌ در مصدوم‌ وجود دارند؟</a:t>
            </a:r>
          </a:p>
          <a:p>
            <a:pPr algn="r" rtl="1"/>
            <a:r>
              <a:rPr lang="fa-IR" dirty="0" smtClean="0">
                <a:cs typeface="B Nazanin" pitchFamily="2" charset="-78"/>
              </a:rPr>
              <a:t> مشاهدات‌ شما، اولویت‌ها و نیز زمان‌ نیاز به‌ کمک‌ و میزان‌ کمک‌ موردنیاز را تعیین‌ می‌کنند. انجام‌ کمک‌های‌ اورژانس‌ به‌ محض‌ برطرف‌ شدن‌ خطر، ارزیابی‌ اولیه‌ را انجام‌ دهید:</a:t>
            </a:r>
          </a:p>
          <a:p>
            <a:pPr algn="r" rtl="1"/>
            <a:r>
              <a:rPr lang="fa-IR" dirty="0" smtClean="0">
                <a:cs typeface="B Nazanin" pitchFamily="2" charset="-78"/>
              </a:rPr>
              <a:t> بررسی‌ کنید که‌ آیا راه‌ تنفس‌ مصدوم‌ باز است‌، نفس‌ می‌کشد و نشانه‌های‌ کار کردن‌ قلب‌ و گردش‌ خون‌ وجود دارند یا خیر.</a:t>
            </a: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b="1" dirty="0" smtClean="0">
                <a:cs typeface="B Titr" pitchFamily="2" charset="-78"/>
              </a:rPr>
              <a:t>کمک‌ گرفتن‌ از دیگران</a:t>
            </a:r>
            <a:endParaRPr lang="en-US" dirty="0"/>
          </a:p>
        </p:txBody>
      </p:sp>
      <p:sp>
        <p:nvSpPr>
          <p:cNvPr id="3" name="Content Placeholder 2"/>
          <p:cNvSpPr>
            <a:spLocks noGrp="1"/>
          </p:cNvSpPr>
          <p:nvPr>
            <p:ph idx="1"/>
          </p:nvPr>
        </p:nvSpPr>
        <p:spPr>
          <a:xfrm>
            <a:off x="1435608" y="1447800"/>
            <a:ext cx="7498080" cy="5029200"/>
          </a:xfrm>
          <a:solidFill>
            <a:schemeClr val="bg2">
              <a:lumMod val="20000"/>
              <a:lumOff val="80000"/>
            </a:schemeClr>
          </a:solidFill>
        </p:spPr>
        <p:txBody>
          <a:bodyPr>
            <a:normAutofit fontScale="92500" lnSpcReduction="10000"/>
          </a:bodyPr>
          <a:lstStyle/>
          <a:p>
            <a:pPr algn="r" rtl="1"/>
            <a:r>
              <a:rPr lang="fa-IR" dirty="0" smtClean="0">
                <a:cs typeface="B Nazanin" pitchFamily="2" charset="-78"/>
              </a:rPr>
              <a:t>گاهی‌ امکان‌ دارد که‌ همزمان‌ با چندین‌ کار مواجه‌ شوید: </a:t>
            </a:r>
            <a:r>
              <a:rPr lang="fa-IR" dirty="0" smtClean="0">
                <a:solidFill>
                  <a:srgbClr val="FF0000"/>
                </a:solidFill>
                <a:cs typeface="B Nazanin" pitchFamily="2" charset="-78"/>
              </a:rPr>
              <a:t>حفظ‌ امنیت</a:t>
            </a:r>
            <a:r>
              <a:rPr lang="fa-IR" dirty="0" smtClean="0">
                <a:cs typeface="B Nazanin" pitchFamily="2" charset="-78"/>
              </a:rPr>
              <a:t>‌، </a:t>
            </a:r>
            <a:r>
              <a:rPr lang="fa-IR" dirty="0" smtClean="0">
                <a:solidFill>
                  <a:srgbClr val="FF0000"/>
                </a:solidFill>
                <a:cs typeface="B Nazanin" pitchFamily="2" charset="-78"/>
              </a:rPr>
              <a:t>تماس‌ تلفنی‌ برای‌ درخواست‌ کمک‌ </a:t>
            </a:r>
            <a:r>
              <a:rPr lang="fa-IR" dirty="0" smtClean="0">
                <a:cs typeface="B Nazanin" pitchFamily="2" charset="-78"/>
              </a:rPr>
              <a:t>و </a:t>
            </a:r>
            <a:r>
              <a:rPr lang="fa-IR" dirty="0" smtClean="0">
                <a:solidFill>
                  <a:srgbClr val="FF0000"/>
                </a:solidFill>
                <a:cs typeface="B Nazanin" pitchFamily="2" charset="-78"/>
              </a:rPr>
              <a:t>آغاز کمک‌های‌ اولیه</a:t>
            </a:r>
            <a:r>
              <a:rPr lang="fa-IR" dirty="0" smtClean="0">
                <a:cs typeface="B Nazanin" pitchFamily="2" charset="-78"/>
              </a:rPr>
              <a:t>‌. </a:t>
            </a:r>
          </a:p>
          <a:p>
            <a:pPr algn="r" rtl="1">
              <a:buNone/>
            </a:pPr>
            <a:r>
              <a:rPr lang="fa-IR" dirty="0" smtClean="0">
                <a:cs typeface="B Nazanin" pitchFamily="2" charset="-78"/>
              </a:rPr>
              <a:t>می‌توانید از افراد دیگری‌ برای‌ انجام‌ کارهای‌ زیر کمک‌ بخواهید:</a:t>
            </a:r>
          </a:p>
          <a:p>
            <a:pPr algn="r" rtl="1">
              <a:buFont typeface="Wingdings" pitchFamily="2" charset="2"/>
              <a:buChar char="q"/>
            </a:pPr>
            <a:r>
              <a:rPr lang="fa-IR" dirty="0" smtClean="0">
                <a:cs typeface="B Nazanin" pitchFamily="2" charset="-78"/>
              </a:rPr>
              <a:t>بی‌خطر کردن‌ محل‌</a:t>
            </a:r>
          </a:p>
          <a:p>
            <a:pPr algn="r" rtl="1">
              <a:buFont typeface="Wingdings" pitchFamily="2" charset="2"/>
              <a:buChar char="q"/>
            </a:pPr>
            <a:r>
              <a:rPr lang="fa-IR" dirty="0" smtClean="0">
                <a:cs typeface="B Nazanin" pitchFamily="2" charset="-78"/>
              </a:rPr>
              <a:t>انجام‌ تماس‌ تلفنی‌ برای‌ درخواست‌ کمک‌</a:t>
            </a:r>
          </a:p>
          <a:p>
            <a:pPr algn="r" rtl="1">
              <a:buFont typeface="Wingdings" pitchFamily="2" charset="2"/>
              <a:buChar char="q"/>
            </a:pPr>
            <a:r>
              <a:rPr lang="fa-IR" dirty="0" smtClean="0">
                <a:cs typeface="B Nazanin" pitchFamily="2" charset="-78"/>
              </a:rPr>
              <a:t>آوردن‌ تجهیزات‌ کمک‌های‌ اولیه‌</a:t>
            </a:r>
          </a:p>
          <a:p>
            <a:pPr algn="r" rtl="1">
              <a:buFont typeface="Wingdings" pitchFamily="2" charset="2"/>
              <a:buChar char="q"/>
            </a:pPr>
            <a:r>
              <a:rPr lang="fa-IR" dirty="0" smtClean="0">
                <a:cs typeface="B Nazanin" pitchFamily="2" charset="-78"/>
              </a:rPr>
              <a:t>کنترل‌ ترافیک‌ و ناظران‌</a:t>
            </a:r>
          </a:p>
          <a:p>
            <a:pPr algn="r" rtl="1">
              <a:buFont typeface="Wingdings" pitchFamily="2" charset="2"/>
              <a:buChar char="q"/>
            </a:pPr>
            <a:r>
              <a:rPr lang="fa-IR" dirty="0" smtClean="0">
                <a:cs typeface="B Nazanin" pitchFamily="2" charset="-78"/>
              </a:rPr>
              <a:t>کنترل‌ خونریزی‌ یا نگه‌ داشتن‌ یک‌ اندام‌</a:t>
            </a:r>
          </a:p>
          <a:p>
            <a:pPr algn="r" rtl="1">
              <a:buFont typeface="Wingdings" pitchFamily="2" charset="2"/>
              <a:buChar char="q"/>
            </a:pPr>
            <a:r>
              <a:rPr lang="fa-IR" dirty="0" smtClean="0">
                <a:cs typeface="B Nazanin" pitchFamily="2" charset="-78"/>
              </a:rPr>
              <a:t>خلوت‌ کردن‌ اطراف‌ مصدوم‌</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1112838"/>
          </a:xfrm>
          <a:solidFill>
            <a:srgbClr val="92D050"/>
          </a:solidFill>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fa-IR" b="1" dirty="0" smtClean="0">
                <a:solidFill>
                  <a:schemeClr val="accent6">
                    <a:lumMod val="75000"/>
                  </a:schemeClr>
                </a:solidFill>
              </a:rPr>
              <a:t/>
            </a:r>
            <a:br>
              <a:rPr lang="fa-IR" b="1" dirty="0" smtClean="0">
                <a:solidFill>
                  <a:schemeClr val="accent6">
                    <a:lumMod val="75000"/>
                  </a:schemeClr>
                </a:solidFill>
              </a:rPr>
            </a:br>
            <a:r>
              <a:rPr lang="fa-IR" b="1" dirty="0" smtClean="0">
                <a:solidFill>
                  <a:srgbClr val="FFFF00"/>
                </a:solidFill>
              </a:rPr>
              <a:t>علائم خروج اضطراری</a:t>
            </a:r>
            <a:br>
              <a:rPr lang="fa-IR" b="1" dirty="0" smtClean="0">
                <a:solidFill>
                  <a:srgbClr val="FFFF00"/>
                </a:solidFill>
              </a:rPr>
            </a:br>
            <a:r>
              <a:rPr lang="en-US" sz="2000" b="1" dirty="0" smtClean="0">
                <a:solidFill>
                  <a:srgbClr val="FFFF00"/>
                </a:solidFill>
              </a:rPr>
              <a:t>Emergency exit safety signs</a:t>
            </a:r>
            <a:r>
              <a:rPr lang="en-US" b="1" dirty="0" smtClean="0">
                <a:solidFill>
                  <a:srgbClr val="FFFF00"/>
                </a:solidFill>
              </a:rPr>
              <a:t/>
            </a:r>
            <a:br>
              <a:rPr lang="en-US" b="1"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dirty="0" smtClean="0">
                <a:cs typeface="B Nazanin" pitchFamily="2" charset="-78"/>
              </a:rPr>
              <a:t>رنگ این علایم </a:t>
            </a:r>
            <a:r>
              <a:rPr lang="fa-IR" dirty="0" smtClean="0">
                <a:solidFill>
                  <a:srgbClr val="00B050"/>
                </a:solidFill>
                <a:cs typeface="B Nazanin" pitchFamily="2" charset="-78"/>
              </a:rPr>
              <a:t>سبز</a:t>
            </a:r>
            <a:r>
              <a:rPr lang="fa-IR" dirty="0" smtClean="0">
                <a:cs typeface="B Nazanin" pitchFamily="2" charset="-78"/>
              </a:rPr>
              <a:t> می باشد و هدف آن ها نشان دادن مسیر درست و ایمن در هنگام وقوع حوادث و شرایط اضطراری است.</a:t>
            </a:r>
          </a:p>
          <a:p>
            <a:pPr algn="r" rtl="1"/>
            <a:r>
              <a:rPr lang="fa-IR" dirty="0" smtClean="0">
                <a:cs typeface="B Nazanin" pitchFamily="2" charset="-78"/>
              </a:rPr>
              <a:t>بعد از حوادثی نظير زلزله و آتش سوزی، </a:t>
            </a:r>
            <a:r>
              <a:rPr lang="fa-IR" dirty="0" smtClean="0">
                <a:solidFill>
                  <a:srgbClr val="FF0000"/>
                </a:solidFill>
                <a:cs typeface="B Nazanin" pitchFamily="2" charset="-78"/>
              </a:rPr>
              <a:t>اولين اقدام قطع جريان برق و گاز است</a:t>
            </a:r>
            <a:r>
              <a:rPr lang="fa-IR" dirty="0" smtClean="0">
                <a:cs typeface="B Nazanin" pitchFamily="2" charset="-78"/>
              </a:rPr>
              <a:t>. قطع جريان گاز و برق به اين خاطر صورت مي گيرد كه حوادث ثانوی برای افرادي كه در زير آوار گير كرده اند و يا افرادی كه مي خواهند از ساختمان خارج شوند رخ ندهد.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249362"/>
          </a:xfrm>
          <a:solidFill>
            <a:srgbClr val="FFFF00"/>
          </a:solidFill>
        </p:spPr>
        <p:txBody>
          <a:bodyPr>
            <a:normAutofit/>
          </a:bodyPr>
          <a:lstStyle/>
          <a:p>
            <a:pPr algn="ctr" rtl="1"/>
            <a:r>
              <a:rPr lang="fa-IR" b="1" dirty="0" smtClean="0">
                <a:solidFill>
                  <a:schemeClr val="accent6">
                    <a:lumMod val="75000"/>
                  </a:schemeClr>
                </a:solidFill>
                <a:cs typeface="B Titr" pitchFamily="2" charset="-78"/>
              </a:rPr>
              <a:t>علائم خروج اضطراری</a:t>
            </a:r>
            <a:r>
              <a:rPr lang="fa-IR" b="1" dirty="0" smtClean="0"/>
              <a:t/>
            </a:r>
            <a:br>
              <a:rPr lang="fa-IR" b="1" dirty="0" smtClean="0"/>
            </a:br>
            <a:r>
              <a:rPr lang="en-US" sz="2000" b="1" dirty="0" smtClean="0">
                <a:solidFill>
                  <a:schemeClr val="accent6">
                    <a:lumMod val="75000"/>
                  </a:schemeClr>
                </a:solidFill>
              </a:rPr>
              <a:t>Emergency exit safety signs</a:t>
            </a:r>
            <a:endParaRPr lang="en-US" dirty="0"/>
          </a:p>
        </p:txBody>
      </p:sp>
      <p:sp>
        <p:nvSpPr>
          <p:cNvPr id="3" name="Content Placeholder 2"/>
          <p:cNvSpPr>
            <a:spLocks noGrp="1"/>
          </p:cNvSpPr>
          <p:nvPr>
            <p:ph idx="1"/>
          </p:nvPr>
        </p:nvSpPr>
        <p:spPr>
          <a:xfrm>
            <a:off x="1435608" y="1600200"/>
            <a:ext cx="7498080" cy="4648200"/>
          </a:xfrm>
          <a:solidFill>
            <a:schemeClr val="bg2">
              <a:lumMod val="20000"/>
              <a:lumOff val="80000"/>
            </a:schemeClr>
          </a:solidFill>
        </p:spPr>
        <p:txBody>
          <a:bodyPr/>
          <a:lstStyle/>
          <a:p>
            <a:pPr algn="r" rtl="1"/>
            <a:r>
              <a:rPr lang="fa-IR" dirty="0" smtClean="0">
                <a:cs typeface="B Nazanin" pitchFamily="2" charset="-78"/>
              </a:rPr>
              <a:t>پس نياز است كه برق قطع گردد و طبيعتا بعد از جريان برق، محيط تاريك مي گردد. علايم شب نما اكنون وارد عمل مي شوند. اين علايم، نور محيط (مانند نور لامپ ها) را در خود ذخيره مي كنند و برای مدت 6 تا 8 ساعت روشن مي مانند و بازتابش نور دارند.</a:t>
            </a:r>
          </a:p>
          <a:p>
            <a:pPr algn="r" rt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1">
              <a:lnSpc>
                <a:spcPct val="115000"/>
              </a:lnSpc>
              <a:spcAft>
                <a:spcPts val="1000"/>
              </a:spcAft>
            </a:pPr>
            <a:r>
              <a:rPr lang="fa-IR"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B Nazanin" panose="00000400000000000000" pitchFamily="2" charset="-78"/>
              </a:rPr>
              <a:t>دوره</a:t>
            </a:r>
            <a:r>
              <a:rPr lang="fa-IR"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B Nazanin" panose="00000400000000000000" pitchFamily="2" charset="-78"/>
              </a:rPr>
              <a:t> </a:t>
            </a:r>
            <a:r>
              <a:rPr lang="fa-IR"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B Nazanin" panose="00000400000000000000" pitchFamily="2" charset="-78"/>
              </a:rPr>
              <a:t>آموزشی مدیریت بهداشت، ایمنی و محیط زیست (</a:t>
            </a:r>
            <a:r>
              <a:rPr lang="en-US"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B Nazanin" panose="00000400000000000000" pitchFamily="2" charset="-78"/>
              </a:rPr>
              <a:t>HSE</a:t>
            </a:r>
            <a:r>
              <a:rPr lang="fa-IR"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B Nazanin" panose="00000400000000000000" pitchFamily="2" charset="-78"/>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rtl="1">
              <a:lnSpc>
                <a:spcPct val="115000"/>
              </a:lnSpc>
              <a:spcAft>
                <a:spcPts val="1000"/>
              </a:spcAft>
            </a:pPr>
            <a:r>
              <a:rPr lang="fa-IR"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B Nazanin" panose="00000400000000000000" pitchFamily="2" charset="-78"/>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rtl="1">
              <a:lnSpc>
                <a:spcPct val="115000"/>
              </a:lnSpc>
              <a:spcAft>
                <a:spcPts val="1000"/>
              </a:spcAft>
            </a:pPr>
            <a:r>
              <a:rPr lang="fa-IR" sz="3600" dirty="0">
                <a:latin typeface="Calibri" panose="020F0502020204030204" pitchFamily="34" charset="0"/>
                <a:ea typeface="Calibri" panose="020F0502020204030204" pitchFamily="34" charset="0"/>
                <a:cs typeface="B Nazanin" panose="00000400000000000000" pitchFamily="2" charset="-78"/>
              </a:rPr>
              <a:t>مطالب </a:t>
            </a:r>
            <a:r>
              <a:rPr lang="fa-IR" sz="3600" dirty="0" smtClean="0">
                <a:latin typeface="Calibri" panose="020F0502020204030204" pitchFamily="34" charset="0"/>
                <a:ea typeface="Calibri" panose="020F0502020204030204" pitchFamily="34" charset="0"/>
                <a:cs typeface="B Nazanin" panose="00000400000000000000" pitchFamily="2" charset="-78"/>
              </a:rPr>
              <a:t>عمومی2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r" rtl="1">
              <a:lnSpc>
                <a:spcPct val="115000"/>
              </a:lnSpc>
              <a:spcAft>
                <a:spcPts val="1000"/>
              </a:spcAft>
            </a:pPr>
            <a:r>
              <a:rPr lang="fa-IR" sz="3600" dirty="0">
                <a:latin typeface="Calibri" panose="020F0502020204030204" pitchFamily="34" charset="0"/>
                <a:ea typeface="Calibri" panose="020F0502020204030204" pitchFamily="34" charset="0"/>
                <a:cs typeface="B Nazanin" panose="00000400000000000000" pitchFamily="2" charset="-78"/>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76596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ctr"/>
            <a:r>
              <a:rPr lang="fa-IR" sz="4000" b="1" dirty="0" smtClean="0">
                <a:solidFill>
                  <a:schemeClr val="accent6">
                    <a:lumMod val="75000"/>
                  </a:schemeClr>
                </a:solidFill>
                <a:cs typeface="B Titr" pitchFamily="2" charset="-78"/>
              </a:rPr>
              <a:t>علائم خروج اضطراری</a:t>
            </a:r>
            <a:r>
              <a:rPr lang="fa-IR" sz="4000" b="1" dirty="0" smtClean="0"/>
              <a:t/>
            </a:r>
            <a:br>
              <a:rPr lang="fa-IR" sz="4000" b="1" dirty="0" smtClean="0"/>
            </a:br>
            <a:r>
              <a:rPr lang="en-US" sz="3600" b="1" dirty="0" smtClean="0">
                <a:solidFill>
                  <a:schemeClr val="accent6">
                    <a:lumMod val="75000"/>
                  </a:schemeClr>
                </a:solidFill>
              </a:rPr>
              <a:t>Emergency exit safety signs</a:t>
            </a:r>
            <a:endParaRPr lang="en-US" dirty="0"/>
          </a:p>
        </p:txBody>
      </p:sp>
      <p:pic>
        <p:nvPicPr>
          <p:cNvPr id="4" name="Content Placeholder 3" descr="دانلود-وکتور-تابلوهای-سبز-اضطراری-تابلو-خروج.jpg"/>
          <p:cNvPicPr>
            <a:picLocks noGrp="1" noChangeAspect="1"/>
          </p:cNvPicPr>
          <p:nvPr>
            <p:ph idx="1"/>
          </p:nvPr>
        </p:nvPicPr>
        <p:blipFill>
          <a:blip r:embed="rId2" cstate="print"/>
          <a:stretch>
            <a:fillRect/>
          </a:stretch>
        </p:blipFill>
        <p:spPr>
          <a:xfrm>
            <a:off x="1447800" y="1604962"/>
            <a:ext cx="7467600" cy="4795838"/>
          </a:xfrm>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325562"/>
          </a:xfrm>
          <a:solidFill>
            <a:srgbClr val="FFFF00"/>
          </a:solidFill>
        </p:spPr>
        <p:txBody>
          <a:bodyPr>
            <a:normAutofit/>
          </a:bodyPr>
          <a:lstStyle/>
          <a:p>
            <a:pPr algn="ctr"/>
            <a:r>
              <a:rPr lang="fa-IR" sz="4800" b="1" dirty="0" smtClean="0">
                <a:solidFill>
                  <a:schemeClr val="accent6">
                    <a:lumMod val="75000"/>
                  </a:schemeClr>
                </a:solidFill>
                <a:cs typeface="B Titr" pitchFamily="2" charset="-78"/>
              </a:rPr>
              <a:t>علائم خروج اضطراری</a:t>
            </a:r>
            <a:r>
              <a:rPr lang="fa-IR" sz="4800" b="1" dirty="0" smtClean="0"/>
              <a:t/>
            </a:r>
            <a:br>
              <a:rPr lang="fa-IR" sz="4800" b="1" dirty="0" smtClean="0"/>
            </a:br>
            <a:r>
              <a:rPr lang="en-US" sz="2400" b="1" dirty="0" smtClean="0">
                <a:solidFill>
                  <a:schemeClr val="accent6">
                    <a:lumMod val="75000"/>
                  </a:schemeClr>
                </a:solidFill>
              </a:rPr>
              <a:t>Emergency exit safety signs</a:t>
            </a:r>
            <a:endParaRPr lang="en-US" dirty="0"/>
          </a:p>
        </p:txBody>
      </p:sp>
      <p:pic>
        <p:nvPicPr>
          <p:cNvPr id="4" name="Content Placeholder 3" descr="Untitled1264556.png"/>
          <p:cNvPicPr>
            <a:picLocks noGrp="1" noChangeAspect="1"/>
          </p:cNvPicPr>
          <p:nvPr>
            <p:ph idx="1"/>
          </p:nvPr>
        </p:nvPicPr>
        <p:blipFill>
          <a:blip r:embed="rId2" cstate="print"/>
          <a:stretch>
            <a:fillRect/>
          </a:stretch>
        </p:blipFill>
        <p:spPr>
          <a:xfrm>
            <a:off x="1371600" y="1752600"/>
            <a:ext cx="7562850" cy="4419600"/>
          </a:xfrm>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4000" dirty="0" smtClean="0">
                <a:solidFill>
                  <a:schemeClr val="accent6">
                    <a:lumMod val="75000"/>
                  </a:schemeClr>
                </a:solidFill>
                <a:cs typeface="B Titr" pitchFamily="2" charset="-78"/>
              </a:rPr>
              <a:t>زلزله</a:t>
            </a:r>
            <a:endParaRPr lang="en-US" sz="2400"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sz="2400" dirty="0" smtClean="0">
                <a:solidFill>
                  <a:schemeClr val="accent6">
                    <a:lumMod val="75000"/>
                  </a:schemeClr>
                </a:solidFill>
                <a:cs typeface="B Titr" pitchFamily="2" charset="-78"/>
              </a:rPr>
              <a:t>زمین لرزه ها می توانندباعث ریزش ساختمان ها شوند</a:t>
            </a:r>
          </a:p>
          <a:p>
            <a:pPr algn="r" rtl="1">
              <a:lnSpc>
                <a:spcPct val="150000"/>
              </a:lnSpc>
            </a:pPr>
            <a:r>
              <a:rPr lang="fa-IR" sz="2400" dirty="0" smtClean="0">
                <a:cs typeface="B Nazanin" pitchFamily="2" charset="-78"/>
              </a:rPr>
              <a:t>اگر شما در داخل منزل هستید، روی زمین دراز بکشید، زیر یک میز محکم پناه بگیرید، و تا زمانی که لرزش متوقف شود آنجا بمانید. </a:t>
            </a:r>
          </a:p>
          <a:p>
            <a:pPr algn="r" rtl="1">
              <a:lnSpc>
                <a:spcPct val="150000"/>
              </a:lnSpc>
            </a:pPr>
            <a:r>
              <a:rPr lang="fa-IR" sz="2400" dirty="0" smtClean="0">
                <a:cs typeface="B Nazanin" pitchFamily="2" charset="-78"/>
              </a:rPr>
              <a:t>اگر شما در خارج از منزل هستید، تا زمانی که لرزش متوقف شود در فضای باز بمانید. </a:t>
            </a:r>
          </a:p>
          <a:p>
            <a:pPr algn="r" rtl="1">
              <a:lnSpc>
                <a:spcPct val="150000"/>
              </a:lnSpc>
            </a:pPr>
            <a:r>
              <a:rPr lang="fa-IR" sz="2400" dirty="0" smtClean="0">
                <a:cs typeface="B Nazanin" pitchFamily="2" charset="-78"/>
              </a:rPr>
              <a:t>از ساختمان ها، تیرهای چراغ برق، و سیم های برق فاصله بگیرید.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زمستان و سرمای شدید</a:t>
            </a:r>
            <a:endParaRPr lang="en-US"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fa-IR" dirty="0" smtClean="0">
                <a:cs typeface="B Nazanin" pitchFamily="2" charset="-78"/>
              </a:rPr>
              <a:t>در طول طوفان در داخل منزل بمانید. </a:t>
            </a:r>
          </a:p>
          <a:p>
            <a:pPr algn="r" rtl="1"/>
            <a:r>
              <a:rPr lang="fa-IR" dirty="0" smtClean="0">
                <a:cs typeface="B Nazanin" pitchFamily="2" charset="-78"/>
              </a:rPr>
              <a:t>خود را خشک نگه دارید. </a:t>
            </a:r>
          </a:p>
          <a:p>
            <a:pPr algn="r" rtl="1"/>
            <a:r>
              <a:rPr lang="fa-IR" dirty="0" smtClean="0">
                <a:cs typeface="B Nazanin" pitchFamily="2" charset="-78"/>
              </a:rPr>
              <a:t>لباس های مرطوب منجر به از دست رفتن حرارت بدن می شوند. </a:t>
            </a:r>
          </a:p>
          <a:p>
            <a:pPr algn="r" rtl="1"/>
            <a:r>
              <a:rPr lang="fa-IR" dirty="0" smtClean="0">
                <a:cs typeface="B Nazanin" pitchFamily="2" charset="-78"/>
              </a:rPr>
              <a:t> رانندگی نکنید مگر این که ضروری باشد چرا که جاده های یخ زده می توانند منجر به وقوع تصادفات شوند. </a:t>
            </a:r>
          </a:p>
          <a:p>
            <a:pPr algn="r" rtl="1"/>
            <a:r>
              <a:rPr lang="fa-IR" dirty="0" smtClean="0">
                <a:cs typeface="B Nazanin" pitchFamily="2" charset="-78"/>
              </a:rPr>
              <a:t>از اجاق گاز برای گرم کردن منزل استفاده نکنید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خطرات شیمیایی</a:t>
            </a:r>
            <a:endParaRPr lang="en-US"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fontScale="92500" lnSpcReduction="10000"/>
          </a:bodyPr>
          <a:lstStyle/>
          <a:p>
            <a:pPr algn="r" rtl="1">
              <a:lnSpc>
                <a:spcPct val="120000"/>
              </a:lnSpc>
            </a:pPr>
            <a:r>
              <a:rPr lang="fa-IR" sz="3000" dirty="0" smtClean="0">
                <a:cs typeface="B Nazanin" pitchFamily="2" charset="-78"/>
              </a:rPr>
              <a:t>برخی مواد شیمیایی می توانند به ساختمان ها آسیب برسانند و برای سلامتی مضر باشند اگر به طور تصادفی منتشر شوند. در برخی موارد، احتمال انفجار وجود داردحتی شما ممکن است حتی قادر به دیدن و یا بوییدن مواد شیمیایی نباشید. </a:t>
            </a:r>
          </a:p>
          <a:p>
            <a:pPr algn="r" rtl="1">
              <a:lnSpc>
                <a:spcPct val="120000"/>
              </a:lnSpc>
            </a:pPr>
            <a:r>
              <a:rPr lang="fa-IR" sz="3000" dirty="0" smtClean="0">
                <a:cs typeface="B Nazanin" pitchFamily="2" charset="-78"/>
              </a:rPr>
              <a:t>برای کسب اطلاع در مورد اینکه چه کار باید انجام دهید به رادیو یا تلویزیون گوش بدهید یا به اینترنت رجوع کنید. </a:t>
            </a:r>
          </a:p>
          <a:p>
            <a:pPr algn="r" rtl="1">
              <a:lnSpc>
                <a:spcPct val="120000"/>
              </a:lnSpc>
            </a:pPr>
            <a:r>
              <a:rPr lang="fa-IR" sz="3000" dirty="0" smtClean="0">
                <a:cs typeface="B Nazanin" pitchFamily="2" charset="-78"/>
              </a:rPr>
              <a:t>در صورت ابلاغ از طرف مقامات محلی منطقه را تخلیه کنید. اگر از شما درخواست شد که داخل منزل بمانید، تمام پنجره ها و درها را ببندید. هر </a:t>
            </a:r>
            <a:r>
              <a:rPr lang="fa-IR" sz="2800" dirty="0" smtClean="0">
                <a:cs typeface="B Nazanin" pitchFamily="2" charset="-78"/>
              </a:rPr>
              <a:t>شکافی را که به بیرون راه دارد</a:t>
            </a:r>
            <a:r>
              <a:rPr lang="fa-IR" dirty="0" smtClean="0">
                <a:cs typeface="B Nazanin" pitchFamily="2" charset="-78"/>
              </a:rPr>
              <a:t> محکم بپوشانید.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آتش سوزی های خانگی</a:t>
            </a:r>
            <a:endParaRPr lang="en-US"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dirty="0" smtClean="0">
                <a:cs typeface="B Nazanin" pitchFamily="2" charset="-78"/>
              </a:rPr>
              <a:t>هنگامی که آشکارساز دود به صدا درآمد، سریع به بیرون بروید. </a:t>
            </a:r>
          </a:p>
          <a:p>
            <a:pPr algn="r" rtl="1"/>
            <a:r>
              <a:rPr lang="fa-IR" dirty="0" smtClean="0">
                <a:cs typeface="B Nazanin" pitchFamily="2" charset="-78"/>
              </a:rPr>
              <a:t>در صورت وجود دود، در زیر دود سینه خیز بروید تا خارج شوید.</a:t>
            </a:r>
          </a:p>
          <a:p>
            <a:pPr algn="r" rtl="1"/>
            <a:r>
              <a:rPr lang="fa-IR" dirty="0" smtClean="0">
                <a:cs typeface="B Nazanin" pitchFamily="2" charset="-78"/>
              </a:rPr>
              <a:t> اگر لباس های شما آتش گرفت، روی زمین دراز بکشید</a:t>
            </a:r>
          </a:p>
          <a:p>
            <a:pPr algn="r" rtl="1">
              <a:buNone/>
            </a:pPr>
            <a:r>
              <a:rPr lang="fa-IR" dirty="0" smtClean="0">
                <a:cs typeface="B Nazanin" pitchFamily="2" charset="-78"/>
              </a:rPr>
              <a:t> صورت خود را با دست های خود بپوشانید، و غلط بزنید تا آتش خاموش شود. فورا کمک پزشکی دریافت کنید.</a:t>
            </a:r>
            <a:endParaRPr lang="en-US" dirty="0">
              <a:cs typeface="B Nazanin" pitchFamily="2" charset="-78"/>
            </a:endParaRPr>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آتش سوزی های خانگی</a:t>
            </a:r>
            <a:endParaRPr lang="en-US" dirty="0"/>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fa-IR" dirty="0" smtClean="0">
                <a:cs typeface="B Nazanin" pitchFamily="2" charset="-78"/>
              </a:rPr>
              <a:t>اگر نمی توانید خارج شوید، در را ببندید و منافذ را و شکاف هایی زیر درب را بپوشانید تا دود وارد نشود. با125 تماس گرفته و به آنها بگویید که در کجا هستید</a:t>
            </a:r>
          </a:p>
          <a:p>
            <a:pPr algn="r" rtl="1">
              <a:buFont typeface="Wingdings" pitchFamily="2" charset="2"/>
              <a:buChar char="v"/>
            </a:pPr>
            <a:r>
              <a:rPr lang="fa-IR" sz="2800" dirty="0" smtClean="0">
                <a:solidFill>
                  <a:srgbClr val="FF0000"/>
                </a:solidFill>
                <a:cs typeface="B Nazanin" pitchFamily="2" charset="-78"/>
              </a:rPr>
              <a:t>آشکار سازهای دود روی سقف قرار دارند. در زمان وجود دود آنها صدای بلندی ایجاد می کنند. اطمینان حاصل کنید که باتری ها کار می کنند و هر سال آنها را عوض کنید.</a:t>
            </a:r>
            <a:endParaRPr lang="en-US" sz="2800" dirty="0">
              <a:solidFill>
                <a:srgbClr val="FF0000"/>
              </a:solidFill>
              <a:cs typeface="B Nazanin" pitchFamily="2" charset="-78"/>
            </a:endParaRP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3600" dirty="0" smtClean="0">
                <a:solidFill>
                  <a:schemeClr val="accent6">
                    <a:lumMod val="75000"/>
                  </a:schemeClr>
                </a:solidFill>
                <a:cs typeface="B Titr" pitchFamily="2" charset="-78"/>
              </a:rPr>
              <a:t>از مسمومیت مونوکسید کربن جلوگیری کنید!</a:t>
            </a:r>
            <a:endParaRPr lang="en-US" sz="3600"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sz="2800" dirty="0" smtClean="0">
                <a:cs typeface="B Nazanin" pitchFamily="2" charset="-78"/>
              </a:rPr>
              <a:t>در طول حوادث، ممکن است برق منزل شما قطع شود. مونوکسید کربن گازی است که ما نمی توانیم ببینیم، ببوییم یا بچشیم، اما اگر ما بیش از حد از آن تنفس کنیم می تواند مضر باشد - و حتی منجر به مرگ شود. مونوکسید کربن از سوختن سوخت های فسیلی حاصل می شود. </a:t>
            </a:r>
          </a:p>
          <a:p>
            <a:pPr algn="r" rtl="1"/>
            <a:r>
              <a:rPr lang="fa-IR" sz="2800" dirty="0" smtClean="0">
                <a:cs typeface="B Nazanin" pitchFamily="2" charset="-78"/>
              </a:rPr>
              <a:t>سوختن سوخت های فسیلی در منزل می تواند باعث جمع شدن مونوکسید کربن در منزل شود، که می تواند </a:t>
            </a:r>
            <a:r>
              <a:rPr lang="fa-IR" sz="2800" dirty="0" smtClean="0">
                <a:solidFill>
                  <a:srgbClr val="FF0000"/>
                </a:solidFill>
                <a:cs typeface="B Nazanin" pitchFamily="2" charset="-78"/>
              </a:rPr>
              <a:t>کشنده </a:t>
            </a:r>
            <a:r>
              <a:rPr lang="fa-IR" sz="2800" dirty="0" smtClean="0">
                <a:cs typeface="B Nazanin" pitchFamily="2" charset="-78"/>
              </a:rPr>
              <a:t>باشد.</a:t>
            </a:r>
            <a:endParaRPr lang="en-US" sz="2800" dirty="0">
              <a:cs typeface="B Nazanin" pitchFamily="2" charset="-78"/>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ctr"/>
            <a:r>
              <a:rPr lang="fa-IR" sz="4000" dirty="0" smtClean="0">
                <a:solidFill>
                  <a:schemeClr val="accent6">
                    <a:lumMod val="75000"/>
                  </a:schemeClr>
                </a:solidFill>
                <a:cs typeface="B Titr" pitchFamily="2" charset="-78"/>
              </a:rPr>
              <a:t>از مسمومیت مونوکسید کربن جلوگیری کنید!</a:t>
            </a:r>
            <a:endParaRPr lang="en-US" dirty="0"/>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sz="2800" dirty="0" smtClean="0">
                <a:cs typeface="B Nazanin" pitchFamily="2" charset="-78"/>
              </a:rPr>
              <a:t>هرگز از اجاق گاز برای گرم کردن منزل استفاده نکنید. </a:t>
            </a:r>
          </a:p>
          <a:p>
            <a:pPr algn="r" rtl="1"/>
            <a:r>
              <a:rPr lang="fa-IR" sz="2800" dirty="0" smtClean="0">
                <a:cs typeface="B Nazanin" pitchFamily="2" charset="-78"/>
              </a:rPr>
              <a:t>هرگز در داخل منزل بر روی زغال چوب یا گاز کوره ای آشپزی نکنید. </a:t>
            </a:r>
          </a:p>
          <a:p>
            <a:pPr algn="r" rtl="1"/>
            <a:r>
              <a:rPr lang="fa-IR" sz="2800" dirty="0" smtClean="0">
                <a:cs typeface="B Nazanin" pitchFamily="2" charset="-78"/>
              </a:rPr>
              <a:t>هرگز از ژنراتور قابل حمل در داخل منزل، در پارکینگ، یا در گاراژ استفاده نکنید. ژنراتور قابل حمل یک ماشین با سوخت بنزین - می باشد که در زمان قطع برق می تواند چند دستگاه برقی را روشن کند. تنها از ژنراتور در خارج از منزل و به دور از پنجره های باز و منافذ استفاده کنید.</a:t>
            </a:r>
          </a:p>
          <a:p>
            <a:pPr algn="r" rtl="1"/>
            <a:r>
              <a:rPr lang="fa-IR" sz="2800" dirty="0" smtClean="0">
                <a:cs typeface="B Nazanin" pitchFamily="2" charset="-78"/>
              </a:rPr>
              <a:t> بدون وجود دودکش سالم اقدام به روشن کردن آتش نکنید. </a:t>
            </a:r>
            <a:endParaRPr lang="en-US" sz="2800" dirty="0">
              <a:cs typeface="B Nazanin" pitchFamily="2" charset="-78"/>
            </a:endParaRPr>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3600" dirty="0" smtClean="0">
                <a:solidFill>
                  <a:schemeClr val="accent6">
                    <a:lumMod val="75000"/>
                  </a:schemeClr>
                </a:solidFill>
                <a:cs typeface="B Titr" pitchFamily="2" charset="-78"/>
              </a:rPr>
              <a:t>از مسمومیت مونوکسید کربن جلوگیری کنید!</a:t>
            </a:r>
            <a:endParaRPr lang="en-US" sz="3600" dirty="0"/>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buNone/>
            </a:pPr>
            <a:endParaRPr lang="fa-IR" sz="2800" dirty="0" smtClean="0">
              <a:cs typeface="B Nazanin" pitchFamily="2" charset="-78"/>
            </a:endParaRPr>
          </a:p>
          <a:p>
            <a:pPr algn="r" rtl="1"/>
            <a:r>
              <a:rPr lang="fa-IR" sz="2800" dirty="0" smtClean="0">
                <a:cs typeface="B Nazanin" pitchFamily="2" charset="-78"/>
              </a:rPr>
              <a:t>اطمینان حاصل کنید که منزل شما دارای آشکارسازهای سالم مونوکسید کربن و دود می باشند.</a:t>
            </a:r>
          </a:p>
          <a:p>
            <a:pPr algn="r" rtl="1"/>
            <a:r>
              <a:rPr lang="fa-IR" sz="2800" dirty="0" smtClean="0">
                <a:cs typeface="B Nazanin" pitchFamily="2" charset="-78"/>
              </a:rPr>
              <a:t>آشکارساز های مونوکسید کربن و آشکارساز های دود ممکن  است گاهی اوقات در یک دستگاه ترکیب شوند، یا ممکن است  در دستگاه های جداگانه باشند.</a:t>
            </a:r>
          </a:p>
          <a:p>
            <a:pPr algn="r" rtl="1"/>
            <a:r>
              <a:rPr lang="fa-IR" sz="2800" dirty="0" smtClean="0">
                <a:cs typeface="B Nazanin" pitchFamily="2" charset="-78"/>
              </a:rPr>
              <a:t> اطمینان حاصل کنید که کدام دستگاه در منزل شما می باشد</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381000"/>
          <a:ext cx="749935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3600" dirty="0" smtClean="0">
                <a:solidFill>
                  <a:schemeClr val="accent6">
                    <a:lumMod val="75000"/>
                  </a:schemeClr>
                </a:solidFill>
                <a:cs typeface="B Titr" pitchFamily="2" charset="-78"/>
              </a:rPr>
              <a:t>از مسمومیت مونوکسید کربن جلوگیری کنید!</a:t>
            </a:r>
            <a:endParaRPr lang="en-US" sz="3600" dirty="0"/>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fa-IR" dirty="0" smtClean="0">
                <a:cs typeface="B Nazanin" pitchFamily="2" charset="-78"/>
              </a:rPr>
              <a:t>علائم </a:t>
            </a:r>
            <a:r>
              <a:rPr lang="fa-IR" dirty="0" smtClean="0">
                <a:solidFill>
                  <a:srgbClr val="FF0000"/>
                </a:solidFill>
                <a:cs typeface="B Nazanin" pitchFamily="2" charset="-78"/>
              </a:rPr>
              <a:t>مسمومیت با مونوکسید کربن</a:t>
            </a:r>
            <a:r>
              <a:rPr lang="fa-IR" dirty="0" smtClean="0">
                <a:cs typeface="B Nazanin" pitchFamily="2" charset="-78"/>
              </a:rPr>
              <a:t>: </a:t>
            </a:r>
          </a:p>
          <a:p>
            <a:pPr algn="r" rtl="1">
              <a:buNone/>
            </a:pPr>
            <a:r>
              <a:rPr lang="fa-IR" b="1" dirty="0" smtClean="0">
                <a:solidFill>
                  <a:srgbClr val="FF0000"/>
                </a:solidFill>
                <a:cs typeface="B Nazanin" pitchFamily="2" charset="-78"/>
              </a:rPr>
              <a:t>سردرد، خستگی، تنفس سخت، سرگیجه، تهوع.</a:t>
            </a:r>
          </a:p>
          <a:p>
            <a:pPr algn="r" rtl="1">
              <a:buFont typeface="Wingdings" pitchFamily="2" charset="2"/>
              <a:buChar char="§"/>
            </a:pPr>
            <a:r>
              <a:rPr lang="fa-IR" dirty="0" smtClean="0">
                <a:cs typeface="B Nazanin" pitchFamily="2" charset="-78"/>
              </a:rPr>
              <a:t> اگر فکر می کنید که دچار مسمومیت با مونوکسید کربن شده اید: </a:t>
            </a:r>
          </a:p>
          <a:p>
            <a:pPr algn="r" rtl="1">
              <a:buFont typeface="Wingdings" pitchFamily="2" charset="2"/>
              <a:buChar char="ü"/>
            </a:pPr>
            <a:r>
              <a:rPr lang="fa-IR" dirty="0" smtClean="0">
                <a:cs typeface="B Nazanin" pitchFamily="2" charset="-78"/>
              </a:rPr>
              <a:t>منزل را ترک کرده و هوای تازه تنفس کنید. </a:t>
            </a:r>
          </a:p>
          <a:p>
            <a:pPr algn="r" rtl="1">
              <a:buFont typeface="Wingdings" pitchFamily="2" charset="2"/>
              <a:buChar char="ü"/>
            </a:pPr>
            <a:r>
              <a:rPr lang="fa-IR" dirty="0" smtClean="0">
                <a:cs typeface="B Nazanin" pitchFamily="2" charset="-78"/>
              </a:rPr>
              <a:t>مراقبت های پزشکی دریافت کنید</a:t>
            </a:r>
            <a:r>
              <a:rPr lang="fa-IR"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اگر اتفاقی افتاد </a:t>
            </a:r>
            <a:endParaRPr lang="en-US"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fa-IR" sz="2800" dirty="0" smtClean="0">
                <a:solidFill>
                  <a:srgbClr val="FF0000"/>
                </a:solidFill>
                <a:cs typeface="B Titr" pitchFamily="2" charset="-78"/>
              </a:rPr>
              <a:t>وضعیت جسمانی اعضای خانواده را چک کنید:</a:t>
            </a:r>
          </a:p>
          <a:p>
            <a:pPr algn="r" rtl="1">
              <a:buNone/>
            </a:pPr>
            <a:r>
              <a:rPr lang="fa-IR" dirty="0" smtClean="0">
                <a:cs typeface="B Nazanin" pitchFamily="2" charset="-78"/>
              </a:rPr>
              <a:t>اگر فردی خونریزی زیادی دارد، برای کم کردن خونریزی، در صورت امکان، روی زخم را فشار دهید و آن بخش از بدن را بلند کنید.</a:t>
            </a:r>
          </a:p>
          <a:p>
            <a:pPr algn="r" rtl="1">
              <a:buNone/>
            </a:pPr>
            <a:r>
              <a:rPr lang="fa-IR" dirty="0" smtClean="0">
                <a:cs typeface="B Nazanin" pitchFamily="2" charset="-78"/>
              </a:rPr>
              <a:t> فرد را آرام و امن نگه دارید. </a:t>
            </a:r>
          </a:p>
          <a:p>
            <a:pPr algn="r" rtl="1">
              <a:buNone/>
            </a:pPr>
            <a:r>
              <a:rPr lang="fa-IR" dirty="0" smtClean="0">
                <a:cs typeface="B Nazanin" pitchFamily="2" charset="-78"/>
              </a:rPr>
              <a:t>فرد را گرم نگه دارید. </a:t>
            </a:r>
          </a:p>
          <a:p>
            <a:pPr algn="r" rtl="1">
              <a:buNone/>
            </a:pPr>
            <a:r>
              <a:rPr lang="fa-IR" dirty="0" smtClean="0">
                <a:cs typeface="B Nazanin" pitchFamily="2" charset="-78"/>
              </a:rPr>
              <a:t>برای کمک با 115تماس بگیرید</a:t>
            </a:r>
            <a:r>
              <a:rPr lang="fa-IR" dirty="0" smtClean="0"/>
              <a:t>.</a:t>
            </a:r>
            <a:endParaRPr lang="en-US" dirty="0"/>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مراقبت از خانه خود</a:t>
            </a:r>
            <a:endParaRPr lang="en-US"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dirty="0" smtClean="0">
                <a:cs typeface="B Nazanin" pitchFamily="2" charset="-78"/>
              </a:rPr>
              <a:t>به رادیو یا تلویزیون گوش دهید یا برای دیدن اخبار به اینترنت رجوع کنید.</a:t>
            </a:r>
          </a:p>
          <a:p>
            <a:pPr algn="r" rtl="1"/>
            <a:r>
              <a:rPr lang="fa-IR" dirty="0" smtClean="0">
                <a:cs typeface="B Nazanin" pitchFamily="2" charset="-78"/>
              </a:rPr>
              <a:t> برای خاموش کردن آتش های کوچک از کپسول آتش نشانی قابل حمل استفاده کنید. </a:t>
            </a:r>
          </a:p>
          <a:p>
            <a:pPr algn="r" rtl="1"/>
            <a:r>
              <a:rPr lang="fa-IR" dirty="0" smtClean="0">
                <a:cs typeface="B Nazanin" pitchFamily="2" charset="-78"/>
              </a:rPr>
              <a:t>یاد بگیرید که قبل از بروز حادثه چگونه آب، برق، و گاز را قطع کنید.</a:t>
            </a:r>
          </a:p>
          <a:p>
            <a:pPr algn="r" rtl="1"/>
            <a:r>
              <a:rPr lang="fa-IR" dirty="0" smtClean="0">
                <a:cs typeface="B Nazanin" pitchFamily="2" charset="-78"/>
              </a:rPr>
              <a:t> در طی وقوع یک حادثه، ممکن است آب آلوده شود. آبی را که وارد منزل می شود قطع کنید تا زمانی که مقامات بگویند آب برای آشامیدن سالم است. </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مراقبت از خانه خود</a:t>
            </a:r>
            <a:endParaRPr lang="en-US" dirty="0"/>
          </a:p>
        </p:txBody>
      </p:sp>
      <p:sp>
        <p:nvSpPr>
          <p:cNvPr id="3" name="Content Placeholder 2"/>
          <p:cNvSpPr>
            <a:spLocks noGrp="1"/>
          </p:cNvSpPr>
          <p:nvPr>
            <p:ph idx="1"/>
          </p:nvPr>
        </p:nvSpPr>
        <p:spPr>
          <a:solidFill>
            <a:schemeClr val="bg2">
              <a:lumMod val="20000"/>
              <a:lumOff val="80000"/>
            </a:schemeClr>
          </a:solidFill>
        </p:spPr>
        <p:txBody>
          <a:bodyPr>
            <a:normAutofit lnSpcReduction="10000"/>
          </a:bodyPr>
          <a:lstStyle/>
          <a:p>
            <a:pPr algn="r" rtl="1"/>
            <a:r>
              <a:rPr lang="fa-IR" dirty="0" smtClean="0">
                <a:cs typeface="B Nazanin" pitchFamily="2" charset="-78"/>
              </a:rPr>
              <a:t>در صورت دیدن جرقه های برق، در پانل های الکتریکی اصلی یا جعبه فیوز برق را قطع کنید. نشت گاز می تواند باعث انفجار شود.</a:t>
            </a:r>
          </a:p>
          <a:p>
            <a:pPr algn="r" rtl="1"/>
            <a:r>
              <a:rPr lang="fa-IR" dirty="0" smtClean="0">
                <a:cs typeface="B Nazanin" pitchFamily="2" charset="-78"/>
              </a:rPr>
              <a:t> در صورت نشت گاز، ممکن است بویی مانند تخم مرغ فاسد داشته باشد. </a:t>
            </a:r>
          </a:p>
          <a:p>
            <a:pPr algn="r" rtl="1"/>
            <a:r>
              <a:rPr lang="fa-IR" dirty="0" smtClean="0">
                <a:cs typeface="B Nazanin" pitchFamily="2" charset="-78"/>
              </a:rPr>
              <a:t>اگر بوی گاز یا صدای خروج هوا یا صدای فس فس شنیدید، پنجره را باز کرده وخارج شوید.</a:t>
            </a:r>
          </a:p>
          <a:p>
            <a:pPr algn="r" rtl="1"/>
            <a:r>
              <a:rPr lang="fa-IR" dirty="0" smtClean="0">
                <a:cs typeface="B Nazanin" pitchFamily="2" charset="-78"/>
              </a:rPr>
              <a:t> </a:t>
            </a:r>
            <a:r>
              <a:rPr lang="fa-IR" dirty="0" smtClean="0">
                <a:solidFill>
                  <a:srgbClr val="FF0000"/>
                </a:solidFill>
                <a:cs typeface="B Nazanin" pitchFamily="2" charset="-78"/>
              </a:rPr>
              <a:t>از منزل همسایه با شرکت گاز تماس بگیرید. در صورت قطع کردن گاز، تنها شرکت گاز باید مجددا آن را وصل کند.</a:t>
            </a:r>
            <a:endParaRPr lang="en-US" dirty="0">
              <a:solidFill>
                <a:srgbClr val="FF0000"/>
              </a:solidFill>
              <a:cs typeface="B Nazanin" pitchFamily="2" charset="-78"/>
            </a:endParaRPr>
          </a:p>
        </p:txBody>
      </p:sp>
    </p:spTree>
  </p:cSld>
  <p:clrMapOvr>
    <a:masterClrMapping/>
  </p:clrMapOvr>
  <p:transition>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شروع وآمادگی برای اقدامات</a:t>
            </a:r>
            <a:endParaRPr lang="en-US"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lvl="1" algn="r" rtl="1"/>
            <a:r>
              <a:rPr lang="fa-IR" dirty="0" smtClean="0">
                <a:cs typeface="B Nazanin" pitchFamily="2" charset="-78"/>
              </a:rPr>
              <a:t>مهم است که خود و خانواده خود را آماده کنید به طوری که بدانند چه کار باید انجام دهند و به کجا بروند تا کمک از راه برسد. اطلاع کسب کنید که در منطقه ای که زندگی می کنید چه حوادثی بیشترین احتمال وقوع را دارند. در مورد چگونه آماده شدن برای هر کدام از آنها اطلاعاتی کسب کنید. با خانواده خود در مورد اینکه قبل، در طول و پس از وقوع یک حادثه چه کار باید انجام داد صحبت کنید. </a:t>
            </a:r>
          </a:p>
          <a:p>
            <a:pPr lvl="1" algn="r" rtl="1"/>
            <a:r>
              <a:rPr lang="fa-IR" dirty="0" smtClean="0">
                <a:cs typeface="B Nazanin" pitchFamily="2" charset="-78"/>
              </a:rPr>
              <a:t>مطمئن شوید که همه می دانند در منزل/ساختمان شما خروجی ها و آتش خاموش کن ها در کجا قرار دارند.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شروع وآمادگی برای اقدامات</a:t>
            </a:r>
            <a:endParaRPr lang="en-US" dirty="0"/>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sz="2800" dirty="0" smtClean="0">
                <a:cs typeface="B Nazanin" pitchFamily="2" charset="-78"/>
              </a:rPr>
              <a:t>اگر شما و خانواده شما پس از وقوع حادثه ای از هم جدا شدید و نمی توانید به خانه بروید، در مورد اینکه کجا باید همدیگر را ملاقات کنید صحبت کنید. جزئیات محل ملاقات را بنویسید: _____________________________________ اگر نمی توانید در منزل بمانید، به فکر ماندن نزد یک دوست، فامیل، یا حامی باشید. اطلاعات آنها را بنویسید: </a:t>
            </a:r>
          </a:p>
          <a:p>
            <a:pPr algn="r" rtl="1"/>
            <a:r>
              <a:rPr lang="fa-IR" sz="2800" dirty="0" smtClean="0">
                <a:cs typeface="B Nazanin" pitchFamily="2" charset="-78"/>
              </a:rPr>
              <a:t>نام:   تلفن: آدرس:</a:t>
            </a:r>
            <a:endParaRPr lang="en-US" sz="2800" dirty="0">
              <a:cs typeface="B Nazanin" pitchFamily="2" charset="-78"/>
            </a:endParaRPr>
          </a:p>
        </p:txBody>
      </p:sp>
    </p:spTree>
  </p:cSld>
  <p:clrMapOvr>
    <a:masterClrMapping/>
  </p:clrMapOvr>
  <p:transition>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شروع وآمادگی برای اقدامات</a:t>
            </a:r>
            <a:endParaRPr lang="en-US" dirty="0"/>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dirty="0" smtClean="0">
                <a:cs typeface="B Nazanin" pitchFamily="2" charset="-78"/>
              </a:rPr>
              <a:t>پس از وقوع بعضی از حوادث، ممکن است پناهگاه های اضطراری بر پا شوند. از طریق رسانه ها یا افرادی که می شناسید دریابید که آیا باید به پناهگاه بروید.</a:t>
            </a:r>
          </a:p>
          <a:p>
            <a:pPr algn="r" rtl="1"/>
            <a:r>
              <a:rPr lang="fa-IR" dirty="0" smtClean="0">
                <a:cs typeface="B Nazanin" pitchFamily="2" charset="-78"/>
              </a:rPr>
              <a:t> اگر حادثه بسیار بزرگ باشد و بسیاری از مردم صدمه دیده باشند، افراد فعال در شرایط اضطراری ممکن است قادر نباشند سریع به کمک شما بیایند. </a:t>
            </a:r>
          </a:p>
          <a:p>
            <a:pPr algn="r" rtl="1"/>
            <a:r>
              <a:rPr lang="fa-IR" dirty="0" smtClean="0">
                <a:cs typeface="B Nazanin" pitchFamily="2" charset="-78"/>
              </a:rPr>
              <a:t>بسته به اینکه حادثه چقدر بزرگ است، الزم است که شما آمادگی مراقبت از خود و خانواده خود را برای مدت حداقل 4 روز - یا بیشتر - داشته باشید.</a:t>
            </a:r>
            <a:endParaRPr lang="en-US" dirty="0">
              <a:cs typeface="B Nazanin" pitchFamily="2" charset="-78"/>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800" dirty="0" smtClean="0">
                <a:solidFill>
                  <a:schemeClr val="accent6">
                    <a:lumMod val="75000"/>
                  </a:schemeClr>
                </a:solidFill>
                <a:cs typeface="B Titr" pitchFamily="2" charset="-78"/>
              </a:rPr>
              <a:t>یک بسته وسایل اضطراری برای ماندن در منزل را تهیه کنید</a:t>
            </a:r>
            <a:endParaRPr lang="en-US" sz="2800" dirty="0">
              <a:solidFill>
                <a:schemeClr val="accent6">
                  <a:lumMod val="75000"/>
                </a:schemeClr>
              </a:solidFill>
              <a:cs typeface="B Titr" pitchFamily="2" charset="-78"/>
            </a:endParaRPr>
          </a:p>
        </p:txBody>
      </p:sp>
      <p:sp>
        <p:nvSpPr>
          <p:cNvPr id="3" name="Content Placeholder 2"/>
          <p:cNvSpPr>
            <a:spLocks noGrp="1"/>
          </p:cNvSpPr>
          <p:nvPr>
            <p:ph idx="1"/>
          </p:nvPr>
        </p:nvSpPr>
        <p:spPr>
          <a:xfrm>
            <a:off x="1435608" y="1600200"/>
            <a:ext cx="7498080" cy="4648200"/>
          </a:xfrm>
          <a:solidFill>
            <a:schemeClr val="bg2">
              <a:lumMod val="20000"/>
              <a:lumOff val="80000"/>
            </a:schemeClr>
          </a:solidFill>
        </p:spPr>
        <p:txBody>
          <a:bodyPr>
            <a:normAutofit lnSpcReduction="10000"/>
          </a:bodyPr>
          <a:lstStyle/>
          <a:p>
            <a:pPr algn="r" rtl="1"/>
            <a:r>
              <a:rPr lang="fa-IR" dirty="0" smtClean="0">
                <a:cs typeface="B Nazanin" pitchFamily="2" charset="-78"/>
              </a:rPr>
              <a:t>وسایل کمک های اولیه: باید شامل باند، پماد آنتی بیوتیک، قیچی، انبرک، باند و گاز، دستمال های مرطوب ضد عفونی کننده باشند</a:t>
            </a:r>
          </a:p>
          <a:p>
            <a:pPr algn="r" rtl="1"/>
            <a:r>
              <a:rPr lang="fa-IR" dirty="0" smtClean="0">
                <a:cs typeface="B Nazanin" pitchFamily="2" charset="-78"/>
              </a:rPr>
              <a:t>رادیوی باتری خور یا هندلی (در صورت رفتن برق)</a:t>
            </a:r>
          </a:p>
          <a:p>
            <a:pPr algn="r" rtl="1"/>
            <a:r>
              <a:rPr lang="fa-IR" dirty="0" smtClean="0">
                <a:cs typeface="B Nazanin" pitchFamily="2" charset="-78"/>
              </a:rPr>
              <a:t>چراغ قوه و باتری</a:t>
            </a:r>
          </a:p>
          <a:p>
            <a:pPr algn="r" rtl="1"/>
            <a:r>
              <a:rPr lang="fa-IR" dirty="0" smtClean="0">
                <a:cs typeface="B Nazanin" pitchFamily="2" charset="-78"/>
              </a:rPr>
              <a:t>سوت برای علامت دادن برای کمک</a:t>
            </a:r>
          </a:p>
          <a:p>
            <a:pPr algn="r" rtl="1"/>
            <a:r>
              <a:rPr lang="fa-IR" dirty="0" smtClean="0">
                <a:cs typeface="B Nazanin" pitchFamily="2" charset="-78"/>
              </a:rPr>
              <a:t>چسب پهن محکم</a:t>
            </a:r>
          </a:p>
          <a:p>
            <a:pPr algn="r" rtl="1"/>
            <a:r>
              <a:rPr lang="fa-IR" dirty="0" smtClean="0">
                <a:cs typeface="B Nazanin" pitchFamily="2" charset="-78"/>
              </a:rPr>
              <a:t>غذا و آب به اندازه کافی برای حداقل 4 روز داشته باشید: برای </a:t>
            </a:r>
            <a:r>
              <a:rPr lang="fa-IR" dirty="0" smtClean="0">
                <a:solidFill>
                  <a:srgbClr val="FF0000"/>
                </a:solidFill>
                <a:cs typeface="B Nazanin" pitchFamily="2" charset="-78"/>
              </a:rPr>
              <a:t>هر فرد در هر روز نیاز به یک گالن آب </a:t>
            </a:r>
            <a:r>
              <a:rPr lang="fa-IR" dirty="0" smtClean="0">
                <a:cs typeface="B Nazanin" pitchFamily="2" charset="-78"/>
              </a:rPr>
              <a:t>دارید</a:t>
            </a:r>
            <a:endParaRPr lang="en-US" dirty="0">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800" dirty="0" smtClean="0">
                <a:solidFill>
                  <a:schemeClr val="accent6">
                    <a:lumMod val="75000"/>
                  </a:schemeClr>
                </a:solidFill>
                <a:cs typeface="B Titr" pitchFamily="2" charset="-78"/>
              </a:rPr>
              <a:t>یک بسته وسایل اضطراری برای ماندن در منزل را تهیه کنید</a:t>
            </a:r>
            <a:endParaRPr lang="en-US" sz="2800" dirty="0">
              <a:solidFill>
                <a:schemeClr val="accent6">
                  <a:lumMod val="75000"/>
                </a:schemeClr>
              </a:solidFill>
            </a:endParaRPr>
          </a:p>
        </p:txBody>
      </p:sp>
      <p:sp>
        <p:nvSpPr>
          <p:cNvPr id="3" name="Content Placeholder 2"/>
          <p:cNvSpPr>
            <a:spLocks noGrp="1"/>
          </p:cNvSpPr>
          <p:nvPr>
            <p:ph idx="1"/>
          </p:nvPr>
        </p:nvSpPr>
        <p:spPr>
          <a:solidFill>
            <a:schemeClr val="bg2">
              <a:lumMod val="20000"/>
              <a:lumOff val="80000"/>
            </a:schemeClr>
          </a:solidFill>
        </p:spPr>
        <p:txBody>
          <a:bodyPr>
            <a:normAutofit lnSpcReduction="10000"/>
          </a:bodyPr>
          <a:lstStyle/>
          <a:p>
            <a:pPr algn="r" rtl="1"/>
            <a:r>
              <a:rPr lang="fa-IR" dirty="0" smtClean="0">
                <a:cs typeface="B Nazanin" pitchFamily="2" charset="-78"/>
              </a:rPr>
              <a:t>کاغذ و قلم</a:t>
            </a:r>
          </a:p>
          <a:p>
            <a:pPr algn="r" rtl="1"/>
            <a:r>
              <a:rPr lang="fa-IR" dirty="0" smtClean="0">
                <a:cs typeface="B Nazanin" pitchFamily="2" charset="-78"/>
              </a:rPr>
              <a:t>داروها</a:t>
            </a:r>
          </a:p>
          <a:p>
            <a:pPr algn="r" rtl="1"/>
            <a:r>
              <a:rPr lang="fa-IR" dirty="0" smtClean="0">
                <a:cs typeface="B Nazanin" pitchFamily="2" charset="-78"/>
              </a:rPr>
              <a:t>کفش و دستکش با دوام</a:t>
            </a:r>
          </a:p>
          <a:p>
            <a:pPr algn="r" rtl="1"/>
            <a:r>
              <a:rPr lang="fa-IR" dirty="0" smtClean="0">
                <a:cs typeface="B Nazanin" pitchFamily="2" charset="-78"/>
              </a:rPr>
              <a:t>کنسرو/مواد غذایی خشک اضافی و در بازکن</a:t>
            </a:r>
          </a:p>
          <a:p>
            <a:pPr algn="r" rtl="1"/>
            <a:r>
              <a:rPr lang="fa-IR" dirty="0" smtClean="0">
                <a:cs typeface="B Nazanin" pitchFamily="2" charset="-78"/>
              </a:rPr>
              <a:t>لوازم بچه</a:t>
            </a:r>
          </a:p>
          <a:p>
            <a:pPr algn="r" rtl="1"/>
            <a:r>
              <a:rPr lang="fa-IR" dirty="0" smtClean="0">
                <a:cs typeface="B Nazanin" pitchFamily="2" charset="-78"/>
              </a:rPr>
              <a:t>کیسه های زباله و دستمال های مرطوب بچه/حوله/پارچه/کاغذ توالت برای تمیز کردن </a:t>
            </a:r>
          </a:p>
          <a:p>
            <a:pPr algn="r" rtl="1"/>
            <a:r>
              <a:rPr lang="fa-IR" dirty="0" smtClean="0">
                <a:cs typeface="B Nazanin" pitchFamily="2" charset="-78"/>
              </a:rPr>
              <a:t>آچار برای قطع کردن آب و برق</a:t>
            </a:r>
          </a:p>
          <a:p>
            <a:pPr algn="r" rtl="1"/>
            <a:r>
              <a:rPr lang="fa-IR" dirty="0" smtClean="0">
                <a:cs typeface="B Nazanin" pitchFamily="2" charset="-78"/>
              </a:rPr>
              <a:t>پول اضافی</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B Titr" pitchFamily="2" charset="-78"/>
              </a:rPr>
              <a:t>اسناد و مدارک مهم</a:t>
            </a:r>
            <a:endParaRPr lang="en-US"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r>
              <a:rPr lang="fa-IR" sz="2800" dirty="0" smtClean="0">
                <a:cs typeface="B Nazanin" pitchFamily="2" charset="-78"/>
              </a:rPr>
              <a:t>بدانید که اسناد و مدارک مهم خود را در کجا نگه می دارید. بهتر است آنها را یکجا در صورت ترک منزل آمادگی به همراه داشتن این اسناد و مدارک را با خود داشته باشید.</a:t>
            </a:r>
          </a:p>
          <a:p>
            <a:pPr algn="r" rtl="1"/>
            <a:r>
              <a:rPr lang="fa-IR" sz="2800" i="1" dirty="0" smtClean="0">
                <a:solidFill>
                  <a:srgbClr val="FF0000"/>
                </a:solidFill>
                <a:cs typeface="B Nazanin" pitchFamily="2" charset="-78"/>
              </a:rPr>
              <a:t>شناسنامه/پاسپورت/گواهینامه رانندگی/مدارک شناسایی عکس دار دیگر/کارت های تامین اجتماعی/کارت های بیمه/کپی از کارت های</a:t>
            </a:r>
            <a:r>
              <a:rPr lang="en-US" sz="2800" i="1" dirty="0" smtClean="0">
                <a:solidFill>
                  <a:srgbClr val="FF0000"/>
                </a:solidFill>
                <a:cs typeface="B Nazanin" pitchFamily="2" charset="-78"/>
              </a:rPr>
              <a:t> </a:t>
            </a:r>
            <a:r>
              <a:rPr lang="fa-IR" sz="2800" i="1" dirty="0" smtClean="0">
                <a:solidFill>
                  <a:srgbClr val="FF0000"/>
                </a:solidFill>
                <a:cs typeface="B Nazanin" pitchFamily="2" charset="-78"/>
              </a:rPr>
              <a:t>اعتباری و اطلاعات بانکی/کپی از سند ها/سند رهن منزل/اظهارنامه مالیاتی اخیر/سوابق واکسیناسیون/سایر اسنادمهم</a:t>
            </a:r>
            <a:endParaRPr lang="en-US" sz="2800" i="1" dirty="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rtl="1"/>
            <a:r>
              <a:rPr lang="fa-IR" dirty="0" smtClean="0">
                <a:solidFill>
                  <a:srgbClr val="7030A0"/>
                </a:solidFill>
                <a:cs typeface="2  Titr" pitchFamily="2" charset="-78"/>
              </a:rPr>
              <a:t>تعریف شرایط اضطراری</a:t>
            </a:r>
            <a:endParaRPr lang="en-US" dirty="0">
              <a:solidFill>
                <a:srgbClr val="7030A0"/>
              </a:solidFill>
              <a:cs typeface="2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en-US" dirty="0" smtClean="0">
                <a:solidFill>
                  <a:srgbClr val="FF0000"/>
                </a:solidFill>
              </a:rPr>
              <a:t>Emergency</a:t>
            </a:r>
            <a:endParaRPr lang="fa-IR" dirty="0" smtClean="0">
              <a:solidFill>
                <a:srgbClr val="FF0000"/>
              </a:solidFill>
            </a:endParaRPr>
          </a:p>
          <a:p>
            <a:pPr algn="r" rtl="1">
              <a:buNone/>
            </a:pPr>
            <a:r>
              <a:rPr lang="fa-IR" dirty="0" smtClean="0">
                <a:cs typeface="B Nazanin" pitchFamily="2" charset="-78"/>
              </a:rPr>
              <a:t>شرایطی که در اثر یکی از حاالت زیر منجر به آتش سوزی ، انفجار ، نشت مواد شیمیایی و سمی یا رها شدن مایعاات در حجم زیاد شود. </a:t>
            </a:r>
          </a:p>
          <a:p>
            <a:pPr algn="r" rtl="1">
              <a:buNone/>
            </a:pPr>
            <a:r>
              <a:rPr lang="fa-IR" dirty="0" smtClean="0">
                <a:cs typeface="B Nazanin" pitchFamily="2" charset="-78"/>
              </a:rPr>
              <a:t>1 . عملکرد ناصحیح سیستم های کنترلی ، تجهیزات و یا کارکنان </a:t>
            </a:r>
          </a:p>
          <a:p>
            <a:pPr algn="r" rtl="1">
              <a:buNone/>
            </a:pPr>
            <a:r>
              <a:rPr lang="fa-IR" dirty="0" smtClean="0">
                <a:cs typeface="B Nazanin" pitchFamily="2" charset="-78"/>
              </a:rPr>
              <a:t>2 . زلزله ، طوفان شدید ، سیل ، رعد و برق و غیره </a:t>
            </a:r>
          </a:p>
          <a:p>
            <a:pPr algn="r" rtl="1">
              <a:buNone/>
            </a:pPr>
            <a:r>
              <a:rPr lang="fa-IR" dirty="0" smtClean="0">
                <a:cs typeface="B Nazanin" pitchFamily="2" charset="-78"/>
              </a:rPr>
              <a:t>3.حمله نظامی ، بمباران هوایی و غیره</a:t>
            </a:r>
            <a:endParaRPr lang="en-US" dirty="0">
              <a:solidFill>
                <a:srgbClr val="FF0000"/>
              </a:solidFill>
              <a:cs typeface="B Nazanin" pitchFamily="2" charset="-78"/>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2400" dirty="0" smtClean="0">
                <a:solidFill>
                  <a:schemeClr val="accent6">
                    <a:lumMod val="75000"/>
                  </a:schemeClr>
                </a:solidFill>
                <a:cs typeface="B Titr" pitchFamily="2" charset="-78"/>
              </a:rPr>
              <a:t>چیزهایی که باید در صورت نیاز به ترک منزل آماده داشته باشید</a:t>
            </a:r>
            <a:endParaRPr lang="en-US"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fa-IR" dirty="0" smtClean="0">
                <a:cs typeface="B Nazanin" pitchFamily="2" charset="-78"/>
              </a:rPr>
              <a:t>داروها (با یا بدون نسخه) </a:t>
            </a:r>
          </a:p>
          <a:p>
            <a:pPr algn="r" rtl="1"/>
            <a:r>
              <a:rPr lang="fa-IR" dirty="0" smtClean="0">
                <a:cs typeface="B Nazanin" pitchFamily="2" charset="-78"/>
              </a:rPr>
              <a:t>دستگاه های پزشکی </a:t>
            </a:r>
          </a:p>
          <a:p>
            <a:pPr algn="r" rtl="1"/>
            <a:r>
              <a:rPr lang="fa-IR" dirty="0" smtClean="0">
                <a:cs typeface="B Nazanin" pitchFamily="2" charset="-78"/>
              </a:rPr>
              <a:t>تلفن های همراه و شارژرها</a:t>
            </a:r>
          </a:p>
          <a:p>
            <a:pPr algn="r" rtl="1"/>
            <a:r>
              <a:rPr lang="fa-IR" dirty="0" smtClean="0">
                <a:cs typeface="B Nazanin" pitchFamily="2" charset="-78"/>
              </a:rPr>
              <a:t> لوازم بهداشتی شخصی (مسواک، خمیر دندان، بروس موی سرعینک، لنز، دندان مصنوعی کفش پیاده روی راحت)</a:t>
            </a:r>
            <a:endParaRPr lang="en-US" dirty="0">
              <a:cs typeface="B Nazanin" pitchFamily="2" charset="-78"/>
            </a:endParaRPr>
          </a:p>
        </p:txBody>
      </p:sp>
    </p:spTree>
  </p:cSld>
  <p:clrMapOvr>
    <a:masterClrMapping/>
  </p:clrMapOvr>
  <p:transition>
    <p:split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400" dirty="0" smtClean="0">
                <a:solidFill>
                  <a:schemeClr val="accent6">
                    <a:lumMod val="75000"/>
                  </a:schemeClr>
                </a:solidFill>
                <a:cs typeface="B Titr" pitchFamily="2" charset="-78"/>
              </a:rPr>
              <a:t>چیزهایی که باید در صورت نیاز به ترک منزل آماده داشته باشید</a:t>
            </a:r>
            <a:endParaRPr lang="en-US" sz="2400" dirty="0"/>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buNone/>
            </a:pPr>
            <a:r>
              <a:rPr lang="fa-IR" dirty="0" smtClean="0">
                <a:cs typeface="B Nazanin" pitchFamily="2" charset="-78"/>
              </a:rPr>
              <a:t>لباس مناسب فصل </a:t>
            </a:r>
          </a:p>
          <a:p>
            <a:pPr algn="r" rtl="1">
              <a:buNone/>
            </a:pPr>
            <a:r>
              <a:rPr lang="fa-IR" dirty="0" smtClean="0">
                <a:cs typeface="B Nazanin" pitchFamily="2" charset="-78"/>
              </a:rPr>
              <a:t>اسباب بازی یا بازی برای کودکان </a:t>
            </a:r>
          </a:p>
          <a:p>
            <a:pPr algn="r" rtl="1">
              <a:buNone/>
            </a:pPr>
            <a:r>
              <a:rPr lang="fa-IR" dirty="0" smtClean="0">
                <a:cs typeface="B Nazanin" pitchFamily="2" charset="-78"/>
              </a:rPr>
              <a:t>موارد آرامش بخش کودکان: تنقلات، حیوانات اسباب بازی، </a:t>
            </a:r>
          </a:p>
          <a:p>
            <a:pPr algn="r" rtl="1">
              <a:buNone/>
            </a:pPr>
            <a:r>
              <a:rPr lang="fa-IR" dirty="0" smtClean="0">
                <a:cs typeface="B Nazanin" pitchFamily="2" charset="-78"/>
              </a:rPr>
              <a:t>کتاب</a:t>
            </a:r>
          </a:p>
          <a:p>
            <a:pPr algn="r" rtl="1">
              <a:buNone/>
            </a:pPr>
            <a:r>
              <a:rPr lang="fa-IR" dirty="0" smtClean="0">
                <a:cs typeface="B Nazanin" pitchFamily="2" charset="-78"/>
              </a:rPr>
              <a:t> پول نقد </a:t>
            </a:r>
          </a:p>
          <a:p>
            <a:pPr algn="r" rtl="1">
              <a:buNone/>
            </a:pPr>
            <a:r>
              <a:rPr lang="fa-IR" dirty="0" smtClean="0">
                <a:cs typeface="B Nazanin" pitchFamily="2" charset="-78"/>
              </a:rPr>
              <a:t>دسته چک </a:t>
            </a:r>
          </a:p>
          <a:p>
            <a:pPr algn="r" rtl="1">
              <a:buNone/>
            </a:pPr>
            <a:r>
              <a:rPr lang="fa-IR" dirty="0" smtClean="0">
                <a:cs typeface="B Nazanin" pitchFamily="2" charset="-78"/>
              </a:rPr>
              <a:t>اسناد و مدارک مهم </a:t>
            </a:r>
          </a:p>
          <a:p>
            <a:pPr algn="r" rtl="1">
              <a:buNone/>
            </a:pPr>
            <a:r>
              <a:rPr lang="fa-IR" dirty="0" smtClean="0">
                <a:cs typeface="B Nazanin" pitchFamily="2" charset="-78"/>
              </a:rPr>
              <a:t>کلیدها</a:t>
            </a:r>
            <a:endParaRPr lang="en-US" dirty="0">
              <a:cs typeface="B Nazanin" pitchFamily="2" charset="-78"/>
            </a:endParaRPr>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2400" dirty="0" smtClean="0">
                <a:solidFill>
                  <a:schemeClr val="accent6">
                    <a:lumMod val="75000"/>
                  </a:schemeClr>
                </a:solidFill>
                <a:cs typeface="B Titr" pitchFamily="2" charset="-78"/>
              </a:rPr>
              <a:t>چیزهایی که باید در صورت نیاز به ترک منزل آماده داشته باشید</a:t>
            </a:r>
            <a:endParaRPr lang="en-US" sz="2400" dirty="0">
              <a:solidFill>
                <a:schemeClr val="accent6">
                  <a:lumMod val="75000"/>
                </a:schemeClr>
              </a:solidFill>
              <a:cs typeface="B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lnSpcReduction="10000"/>
          </a:bodyPr>
          <a:lstStyle/>
          <a:p>
            <a:pPr algn="r" rtl="1"/>
            <a:r>
              <a:rPr lang="fa-IR" b="1" dirty="0" smtClean="0">
                <a:cs typeface="B Nazanin" pitchFamily="2" charset="-78"/>
              </a:rPr>
              <a:t>اقلام ویژه برای نوزادان و کودکان:</a:t>
            </a:r>
          </a:p>
          <a:p>
            <a:pPr algn="r" rtl="1"/>
            <a:r>
              <a:rPr lang="fa-IR" dirty="0" smtClean="0">
                <a:cs typeface="B Nazanin" pitchFamily="2" charset="-78"/>
              </a:rPr>
              <a:t>بطری </a:t>
            </a:r>
          </a:p>
          <a:p>
            <a:pPr algn="r" rtl="1"/>
            <a:r>
              <a:rPr lang="fa-IR" dirty="0" smtClean="0">
                <a:cs typeface="B Nazanin" pitchFamily="2" charset="-78"/>
              </a:rPr>
              <a:t>پوشک</a:t>
            </a:r>
          </a:p>
          <a:p>
            <a:pPr algn="r" rtl="1"/>
            <a:r>
              <a:rPr lang="fa-IR" dirty="0" smtClean="0">
                <a:cs typeface="B Nazanin" pitchFamily="2" charset="-78"/>
              </a:rPr>
              <a:t>شیر خشک بچه،</a:t>
            </a:r>
          </a:p>
          <a:p>
            <a:pPr algn="r" rtl="1"/>
            <a:r>
              <a:rPr lang="fa-IR" dirty="0" smtClean="0">
                <a:cs typeface="B Nazanin" pitchFamily="2" charset="-78"/>
              </a:rPr>
              <a:t> مواد غذایی بچه، </a:t>
            </a:r>
          </a:p>
          <a:p>
            <a:pPr algn="r" rtl="1"/>
            <a:r>
              <a:rPr lang="fa-IR" dirty="0" smtClean="0">
                <a:cs typeface="B Nazanin" pitchFamily="2" charset="-78"/>
              </a:rPr>
              <a:t>پیش بند بچه </a:t>
            </a:r>
          </a:p>
          <a:p>
            <a:pPr algn="r" rtl="1"/>
            <a:r>
              <a:rPr lang="fa-IR" dirty="0" smtClean="0">
                <a:cs typeface="B Nazanin" pitchFamily="2" charset="-78"/>
              </a:rPr>
              <a:t>دستمال های مرطوب بچه </a:t>
            </a:r>
          </a:p>
          <a:p>
            <a:pPr algn="r" rtl="1"/>
            <a:r>
              <a:rPr lang="fa-IR" dirty="0" smtClean="0">
                <a:cs typeface="B Nazanin" pitchFamily="2" charset="-78"/>
              </a:rPr>
              <a:t>کیسه های زباله </a:t>
            </a:r>
          </a:p>
          <a:p>
            <a:pPr algn="r" rtl="1"/>
            <a:r>
              <a:rPr lang="fa-IR" dirty="0" smtClean="0">
                <a:cs typeface="B Nazanin" pitchFamily="2" charset="-78"/>
              </a:rPr>
              <a:t>کرم جوش مخصوص پوشک</a:t>
            </a:r>
            <a:endParaRPr lang="en-US" b="1" dirty="0">
              <a:cs typeface="B Nazanin" pitchFamily="2" charset="-78"/>
            </a:endParaRPr>
          </a:p>
        </p:txBody>
      </p:sp>
    </p:spTree>
  </p:cSld>
  <p:clrMapOvr>
    <a:masterClrMapping/>
  </p:clrMapOvr>
  <p:transition>
    <p:pull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400" dirty="0" smtClean="0">
                <a:solidFill>
                  <a:schemeClr val="accent6">
                    <a:lumMod val="75000"/>
                  </a:schemeClr>
                </a:solidFill>
                <a:cs typeface="B Titr" pitchFamily="2" charset="-78"/>
              </a:rPr>
              <a:t>چیزهایی که باید در صورت نیاز به ترک منزل آماده داشته باشید</a:t>
            </a:r>
            <a:endParaRPr lang="en-US" sz="2400" dirty="0"/>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fa-IR" b="1" dirty="0" smtClean="0">
                <a:cs typeface="B Nazanin" pitchFamily="2" charset="-78"/>
              </a:rPr>
              <a:t>اقلام ویژه برای نوزادان و کودکان:</a:t>
            </a:r>
            <a:endParaRPr lang="fa-IR" dirty="0" smtClean="0">
              <a:cs typeface="B Nazanin" pitchFamily="2" charset="-78"/>
            </a:endParaRPr>
          </a:p>
          <a:p>
            <a:pPr algn="r" rtl="1"/>
            <a:r>
              <a:rPr lang="fa-IR" dirty="0" smtClean="0">
                <a:cs typeface="B Nazanin" pitchFamily="2" charset="-78"/>
              </a:rPr>
              <a:t>داروها/ سرنگ ضد تب برای بچه </a:t>
            </a:r>
          </a:p>
          <a:p>
            <a:pPr algn="r" rtl="1"/>
            <a:r>
              <a:rPr lang="fa-IR" dirty="0" smtClean="0">
                <a:cs typeface="B Nazanin" pitchFamily="2" charset="-78"/>
              </a:rPr>
              <a:t>دماسنج </a:t>
            </a:r>
          </a:p>
          <a:p>
            <a:pPr algn="r" rtl="1"/>
            <a:r>
              <a:rPr lang="fa-IR" dirty="0" smtClean="0">
                <a:cs typeface="B Nazanin" pitchFamily="2" charset="-78"/>
              </a:rPr>
              <a:t>پستانک وپتوی بچه </a:t>
            </a:r>
          </a:p>
          <a:p>
            <a:pPr algn="r" rtl="1"/>
            <a:r>
              <a:rPr lang="fa-IR" dirty="0" smtClean="0">
                <a:cs typeface="B Nazanin" pitchFamily="2" charset="-78"/>
              </a:rPr>
              <a:t>ضد عفونی کننده دست </a:t>
            </a:r>
          </a:p>
          <a:p>
            <a:pPr algn="r" rtl="1"/>
            <a:r>
              <a:rPr lang="fa-IR" dirty="0" smtClean="0">
                <a:cs typeface="B Nazanin" pitchFamily="2" charset="-78"/>
              </a:rPr>
              <a:t>لباس برای تعویض</a:t>
            </a:r>
            <a:endParaRPr lang="en-US" dirty="0">
              <a:cs typeface="B Nazanin"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400" dirty="0" smtClean="0">
                <a:solidFill>
                  <a:schemeClr val="accent6">
                    <a:lumMod val="75000"/>
                  </a:schemeClr>
                </a:solidFill>
                <a:cs typeface="B Titr" pitchFamily="2" charset="-78"/>
              </a:rPr>
              <a:t>فرم زیر را  برای همه اعضا خانواده پرکنید و در دسترس بگذارید</a:t>
            </a:r>
            <a:endParaRPr lang="en-US" sz="2400" dirty="0">
              <a:solidFill>
                <a:schemeClr val="accent6">
                  <a:lumMod val="75000"/>
                </a:schemeClr>
              </a:solidFill>
              <a:cs typeface="B Titr" pitchFamily="2" charset="-78"/>
            </a:endParaRPr>
          </a:p>
        </p:txBody>
      </p:sp>
      <p:pic>
        <p:nvPicPr>
          <p:cNvPr id="4098" name="Picture 2"/>
          <p:cNvPicPr>
            <a:picLocks noGrp="1" noChangeAspect="1" noChangeArrowheads="1"/>
          </p:cNvPicPr>
          <p:nvPr>
            <p:ph idx="1"/>
          </p:nvPr>
        </p:nvPicPr>
        <p:blipFill>
          <a:blip r:embed="rId2" cstate="print"/>
          <a:srcRect l="20491" t="16566" r="21592" b="16566"/>
          <a:stretch>
            <a:fillRect/>
          </a:stretch>
        </p:blipFill>
        <p:spPr bwMode="auto">
          <a:xfrm>
            <a:off x="1524000" y="1600200"/>
            <a:ext cx="7391400" cy="4876800"/>
          </a:xfrm>
          <a:prstGeom prst="rect">
            <a:avLst/>
          </a:prstGeom>
          <a:noFill/>
          <a:ln w="9525">
            <a:noFill/>
            <a:miter lim="800000"/>
            <a:headEnd/>
            <a:tailEnd/>
          </a:ln>
        </p:spPr>
      </p:pic>
    </p:spTree>
  </p:cSld>
  <p:clrMapOvr>
    <a:masterClrMapping/>
  </p:clrMapOvr>
  <p:transition>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srcRect l="32797" t="20833" r="18008" b="14583"/>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2  Titr" pitchFamily="2" charset="-78"/>
              </a:rPr>
              <a:t>بحران</a:t>
            </a:r>
            <a:endParaRPr lang="en-US" dirty="0">
              <a:solidFill>
                <a:schemeClr val="accent6">
                  <a:lumMod val="75000"/>
                </a:schemeClr>
              </a:solidFill>
              <a:cs typeface="2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lstStyle/>
          <a:p>
            <a:pPr algn="r" rtl="1"/>
            <a:r>
              <a:rPr lang="en-US" dirty="0" smtClean="0">
                <a:solidFill>
                  <a:srgbClr val="FF0000"/>
                </a:solidFill>
              </a:rPr>
              <a:t>Crisis</a:t>
            </a:r>
            <a:endParaRPr lang="fa-IR" dirty="0" smtClean="0">
              <a:solidFill>
                <a:srgbClr val="FF0000"/>
              </a:solidFill>
            </a:endParaRPr>
          </a:p>
          <a:p>
            <a:pPr algn="r" rtl="1">
              <a:lnSpc>
                <a:spcPct val="150000"/>
              </a:lnSpc>
              <a:buNone/>
            </a:pPr>
            <a:r>
              <a:rPr lang="fa-IR" dirty="0" smtClean="0">
                <a:cs typeface="B Nazanin" pitchFamily="2" charset="-78"/>
              </a:rPr>
              <a:t>بحران از نظر آسیب شناسی ، عبارت است از وقفه کامل و یا بخشی از فعالیت گروه یا جامعه که همراه با ضایعات جانی ، خسارات مادی و آسیب محیطی گسترش یافته بوده به گونه ای که جامعه مربوطه با منابعی که در اختیار دارد قادر به جبران آن نمی باشد.</a:t>
            </a:r>
            <a:endParaRPr lang="en-US" dirty="0">
              <a:solidFill>
                <a:srgbClr val="FF0000"/>
              </a:solidFill>
              <a:cs typeface="B Nazanin" pitchFamily="2" charset="-78"/>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accent6">
                    <a:lumMod val="75000"/>
                  </a:schemeClr>
                </a:solidFill>
                <a:cs typeface="2  Titr" pitchFamily="2" charset="-78"/>
              </a:rPr>
              <a:t>مدیریت بحران</a:t>
            </a:r>
            <a:endParaRPr lang="en-US" dirty="0">
              <a:solidFill>
                <a:schemeClr val="accent6">
                  <a:lumMod val="75000"/>
                </a:schemeClr>
              </a:solidFill>
              <a:cs typeface="2  Titr" pitchFamily="2" charset="-78"/>
            </a:endParaRPr>
          </a:p>
        </p:txBody>
      </p:sp>
      <p:sp>
        <p:nvSpPr>
          <p:cNvPr id="3" name="Content Placeholder 2"/>
          <p:cNvSpPr>
            <a:spLocks noGrp="1"/>
          </p:cNvSpPr>
          <p:nvPr>
            <p:ph idx="1"/>
          </p:nvPr>
        </p:nvSpPr>
        <p:spPr>
          <a:solidFill>
            <a:schemeClr val="bg2">
              <a:lumMod val="20000"/>
              <a:lumOff val="80000"/>
            </a:schemeClr>
          </a:solidFill>
        </p:spPr>
        <p:txBody>
          <a:bodyPr>
            <a:normAutofit/>
          </a:bodyPr>
          <a:lstStyle/>
          <a:p>
            <a:pPr algn="r" rtl="1">
              <a:lnSpc>
                <a:spcPct val="150000"/>
              </a:lnSpc>
            </a:pPr>
            <a:r>
              <a:rPr lang="fa-IR" sz="2800" dirty="0" smtClean="0">
                <a:cs typeface="B Nazanin" pitchFamily="2" charset="-78"/>
              </a:rPr>
              <a:t>مجموعه فعالیت های اجرایی و تصمیم گیری های مدیریت های وابسته به مراحل مختلف و کلیه سطوح بحران در جاهای نجات ، کاهش ضایعات و خسارات ، جلوگیری از وقفه در زندگی، تولید و خدمات ، حفظ اعتبارات ، حفظ محیط زیست و بالاخره ترمیم و بازسازی خرابی ها.</a:t>
            </a:r>
          </a:p>
          <a:p>
            <a:pPr algn="r" rtl="1">
              <a:lnSpc>
                <a:spcPct val="150000"/>
              </a:lnSpc>
            </a:pPr>
            <a:r>
              <a:rPr lang="fa-IR" sz="2800" dirty="0" smtClean="0">
                <a:cs typeface="B Nazanin" pitchFamily="2" charset="-78"/>
              </a:rPr>
              <a:t>در یک شرایط بحرانی </a:t>
            </a:r>
            <a:r>
              <a:rPr lang="fa-IR" sz="2800" dirty="0" smtClean="0">
                <a:solidFill>
                  <a:srgbClr val="FF0000"/>
                </a:solidFill>
                <a:cs typeface="B Nazanin" pitchFamily="2" charset="-78"/>
              </a:rPr>
              <a:t>مدیر</a:t>
            </a:r>
            <a:r>
              <a:rPr lang="fa-IR" sz="2800" dirty="0" smtClean="0">
                <a:cs typeface="B Nazanin" pitchFamily="2" charset="-78"/>
              </a:rPr>
              <a:t> کسی است که بتواند بحران را به اجزای آن یعنی </a:t>
            </a:r>
            <a:r>
              <a:rPr lang="en-US" sz="2800" dirty="0" smtClean="0">
                <a:solidFill>
                  <a:srgbClr val="FF0000"/>
                </a:solidFill>
                <a:cs typeface="B Nazanin" pitchFamily="2" charset="-78"/>
              </a:rPr>
              <a:t>Incident</a:t>
            </a:r>
            <a:r>
              <a:rPr lang="en-US" sz="2800" dirty="0" smtClean="0">
                <a:cs typeface="B Nazanin" pitchFamily="2" charset="-78"/>
              </a:rPr>
              <a:t> </a:t>
            </a:r>
            <a:r>
              <a:rPr lang="fa-IR" sz="2800" dirty="0" smtClean="0">
                <a:cs typeface="B Nazanin" pitchFamily="2" charset="-78"/>
              </a:rPr>
              <a:t>تقسیم کرده و آنها را </a:t>
            </a:r>
            <a:r>
              <a:rPr lang="fa-IR" sz="2800" dirty="0" smtClean="0">
                <a:solidFill>
                  <a:srgbClr val="FF0000"/>
                </a:solidFill>
                <a:cs typeface="B Nazanin" pitchFamily="2" charset="-78"/>
              </a:rPr>
              <a:t>مدیریت</a:t>
            </a:r>
            <a:r>
              <a:rPr lang="fa-IR" sz="2800" dirty="0" smtClean="0">
                <a:cs typeface="B Nazanin" pitchFamily="2" charset="-78"/>
              </a:rPr>
              <a:t> کند.</a:t>
            </a:r>
            <a:endParaRPr lang="en-US" sz="2800" dirty="0">
              <a:cs typeface="B Nazanin" pitchFamily="2" charset="-78"/>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cs typeface="2  Titr" pitchFamily="2" charset="-78"/>
              </a:rPr>
              <a:t>تعریف سازمان جهانی بهداشت</a:t>
            </a:r>
            <a:endParaRPr lang="en-US" dirty="0">
              <a:solidFill>
                <a:schemeClr val="accent6">
                  <a:lumMod val="75000"/>
                </a:schemeClr>
              </a:solidFill>
              <a:cs typeface="2  Titr" pitchFamily="2" charset="-78"/>
            </a:endParaRPr>
          </a:p>
        </p:txBody>
      </p:sp>
      <p:sp>
        <p:nvSpPr>
          <p:cNvPr id="3" name="Content Placeholder 2"/>
          <p:cNvSpPr>
            <a:spLocks noGrp="1"/>
          </p:cNvSpPr>
          <p:nvPr>
            <p:ph idx="1"/>
          </p:nvPr>
        </p:nvSpPr>
        <p:spPr/>
        <p:txBody>
          <a:bodyPr/>
          <a:lstStyle/>
          <a:p>
            <a:pPr algn="r" rtl="1"/>
            <a:r>
              <a:rPr lang="fa-IR" dirty="0" smtClean="0">
                <a:cs typeface="B Nazanin" pitchFamily="2" charset="-78"/>
              </a:rPr>
              <a:t>بحران عبارت است ازدرهم ریختگی شدیدزیست محیطی و روانی و اجتماعی که بسیارفراتر ازظرفیت انطباق جامعه  مبتلاست.</a:t>
            </a:r>
          </a:p>
          <a:p>
            <a:pPr algn="r" rtl="1"/>
            <a:endParaRPr lang="fa-IR" dirty="0" smtClean="0">
              <a:cs typeface="B Nazanin" pitchFamily="2" charset="-78"/>
            </a:endParaRPr>
          </a:p>
          <a:p>
            <a:pPr algn="r" rtl="1"/>
            <a:endParaRPr lang="fa-IR" dirty="0" smtClean="0">
              <a:cs typeface="B Nazanin" pitchFamily="2" charset="-78"/>
            </a:endParaRPr>
          </a:p>
          <a:p>
            <a:pPr algn="r" rtl="1"/>
            <a:endParaRPr lang="fa-IR" dirty="0" smtClean="0">
              <a:cs typeface="B Nazanin" pitchFamily="2" charset="-78"/>
            </a:endParaRPr>
          </a:p>
          <a:p>
            <a:pPr algn="r" rtl="1"/>
            <a:endParaRPr lang="en-US" dirty="0">
              <a:cs typeface="B Nazanin" pitchFamily="2" charset="-78"/>
            </a:endParaRPr>
          </a:p>
        </p:txBody>
      </p:sp>
      <p:pic>
        <p:nvPicPr>
          <p:cNvPr id="6" name="Picture 5" descr="images (1).jpg"/>
          <p:cNvPicPr>
            <a:picLocks noChangeAspect="1"/>
          </p:cNvPicPr>
          <p:nvPr/>
        </p:nvPicPr>
        <p:blipFill>
          <a:blip r:embed="rId2" cstate="print"/>
          <a:stretch>
            <a:fillRect/>
          </a:stretch>
        </p:blipFill>
        <p:spPr>
          <a:xfrm>
            <a:off x="1752600" y="3124200"/>
            <a:ext cx="64008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2700" dirty="0" smtClean="0">
                <a:solidFill>
                  <a:schemeClr val="accent6">
                    <a:lumMod val="75000"/>
                  </a:schemeClr>
                </a:solidFill>
                <a:cs typeface="2  Titr" pitchFamily="2" charset="-78"/>
              </a:rPr>
              <a:t>چگونه در مواقع اضطراری از خود و دیگران محافظت کنیم</a:t>
            </a:r>
            <a:r>
              <a:rPr lang="fa-IR" dirty="0" smtClean="0">
                <a:solidFill>
                  <a:schemeClr val="accent6">
                    <a:lumMod val="75000"/>
                  </a:schemeClr>
                </a:solidFill>
              </a:rPr>
              <a:t>؟</a:t>
            </a:r>
            <a:endParaRPr lang="fa-IR" dirty="0">
              <a:solidFill>
                <a:schemeClr val="accent6">
                  <a:lumMod val="75000"/>
                </a:schemeClr>
              </a:solidFill>
            </a:endParaRPr>
          </a:p>
        </p:txBody>
      </p:sp>
      <p:graphicFrame>
        <p:nvGraphicFramePr>
          <p:cNvPr id="5" name="Content Placeholder 4"/>
          <p:cNvGraphicFramePr>
            <a:graphicFrameLocks noGrp="1"/>
          </p:cNvGraphicFramePr>
          <p:nvPr>
            <p:ph idx="1"/>
          </p:nvPr>
        </p:nvGraphicFramePr>
        <p:xfrm>
          <a:off x="1295400" y="1676400"/>
          <a:ext cx="7620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800" dirty="0" smtClean="0">
                <a:cs typeface="2  Titr" pitchFamily="2" charset="-78"/>
              </a:rPr>
              <a:t>چگونه در مواقع اضطراری از خود و دیگران محافظت کنیم</a:t>
            </a:r>
            <a:r>
              <a:rPr lang="fa-IR" sz="2800" dirty="0" smtClean="0"/>
              <a:t>؟</a:t>
            </a:r>
            <a:endParaRPr lang="en-US" sz="2800" dirty="0"/>
          </a:p>
        </p:txBody>
      </p:sp>
      <p:sp>
        <p:nvSpPr>
          <p:cNvPr id="3" name="Content Placeholder 2"/>
          <p:cNvSpPr>
            <a:spLocks noGrp="1"/>
          </p:cNvSpPr>
          <p:nvPr>
            <p:ph idx="1"/>
          </p:nvPr>
        </p:nvSpPr>
        <p:spPr/>
        <p:txBody>
          <a:bodyPr/>
          <a:lstStyle/>
          <a:p>
            <a:pPr algn="r" rtl="1"/>
            <a:r>
              <a:rPr lang="fa-IR" dirty="0" smtClean="0">
                <a:cs typeface="B Nazanin" pitchFamily="2" charset="-78"/>
              </a:rPr>
              <a:t>قبل‌ از دست‌ زدن‌ به‌ هر کاری‌، سعی‌ کنید بر احساسات‌ خود غلبه‌ کنید و یک‌ لحظه‌ بیاندیشید. بسیار مهم‌ است‌ که‌ خود را در معرض‌ خطر قرار ندهید بنابراین‌ در مواردی‌ که‌ خطرناک‌ است‌، به‌ سرعت‌ وارد نشوید. به‌ خطر وجود گاز یا بنزین‌ دقت‌ کنید</a:t>
            </a:r>
            <a:endParaRPr lang="en-US" dirty="0"/>
          </a:p>
        </p:txBody>
      </p:sp>
      <p:pic>
        <p:nvPicPr>
          <p:cNvPr id="4" name="Picture 3" descr="Emergency-Preparedness.jpg"/>
          <p:cNvPicPr>
            <a:picLocks noChangeAspect="1"/>
          </p:cNvPicPr>
          <p:nvPr/>
        </p:nvPicPr>
        <p:blipFill>
          <a:blip r:embed="rId2" cstate="print"/>
          <a:srcRect b="11111"/>
          <a:stretch>
            <a:fillRect/>
          </a:stretch>
        </p:blipFill>
        <p:spPr>
          <a:xfrm>
            <a:off x="1524000" y="4114800"/>
            <a:ext cx="7315200" cy="2438400"/>
          </a:xfrm>
          <a:prstGeom prst="rect">
            <a:avLst/>
          </a:prstGeom>
          <a:ln>
            <a:noFill/>
          </a:ln>
          <a:effectLst>
            <a:softEdge rad="112500"/>
          </a:effectLst>
        </p:spPr>
      </p:pic>
    </p:spTree>
  </p:cSld>
  <p:clrMapOvr>
    <a:masterClrMapping/>
  </p:clrMapOvr>
  <p:transition>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3239</TotalTime>
  <Words>2711</Words>
  <Application>Microsoft Office PowerPoint</Application>
  <PresentationFormat>On-screen Show (4:3)</PresentationFormat>
  <Paragraphs>199</Paragraphs>
  <Slides>45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2  Titr</vt:lpstr>
      <vt:lpstr>B Nazanin</vt:lpstr>
      <vt:lpstr>B Titr</vt:lpstr>
      <vt:lpstr>Calibri</vt:lpstr>
      <vt:lpstr>Gill Sans MT</vt:lpstr>
      <vt:lpstr>Majalla UI</vt:lpstr>
      <vt:lpstr>Times New Roman</vt:lpstr>
      <vt:lpstr>Verdana</vt:lpstr>
      <vt:lpstr>Wingdings</vt:lpstr>
      <vt:lpstr>Wingdings 2</vt:lpstr>
      <vt:lpstr>Solstice</vt:lpstr>
      <vt:lpstr>PowerPoint Presentation</vt:lpstr>
      <vt:lpstr>PowerPoint Presentation</vt:lpstr>
      <vt:lpstr>PowerPoint Presentation</vt:lpstr>
      <vt:lpstr>تعریف شرایط اضطراری</vt:lpstr>
      <vt:lpstr>بحران</vt:lpstr>
      <vt:lpstr>مدیریت بحران</vt:lpstr>
      <vt:lpstr>تعریف سازمان جهانی بهداشت</vt:lpstr>
      <vt:lpstr>چگونه در مواقع اضطراری از خود و دیگران محافظت کنیم؟</vt:lpstr>
      <vt:lpstr>چگونه در مواقع اضطراری از خود و دیگران محافظت کنیم؟</vt:lpstr>
      <vt:lpstr>اولویت‌های کمک‌های اولیه </vt:lpstr>
      <vt:lpstr>اولویت‌های کمک‌های اولیه</vt:lpstr>
      <vt:lpstr>اولویت‌های کمک‌های اولیه</vt:lpstr>
      <vt:lpstr> بی خطر کردن‌ محل </vt:lpstr>
      <vt:lpstr>بی خطر کردن‌ محل</vt:lpstr>
      <vt:lpstr>ارایه‌ کمک‌های اورژانس</vt:lpstr>
      <vt:lpstr>ارایه‌ کمک‌های اورژانس</vt:lpstr>
      <vt:lpstr>کمک‌ گرفتن‌ از دیگران</vt:lpstr>
      <vt:lpstr> علائم خروج اضطراری Emergency exit safety signs </vt:lpstr>
      <vt:lpstr>علائم خروج اضطراری Emergency exit safety signs</vt:lpstr>
      <vt:lpstr>علائم خروج اضطراری Emergency exit safety signs</vt:lpstr>
      <vt:lpstr>علائم خروج اضطراری Emergency exit safety signs</vt:lpstr>
      <vt:lpstr>زلزله</vt:lpstr>
      <vt:lpstr>زمستان و سرمای شدید</vt:lpstr>
      <vt:lpstr>خطرات شیمیایی</vt:lpstr>
      <vt:lpstr>آتش سوزی های خانگی</vt:lpstr>
      <vt:lpstr>آتش سوزی های خانگی</vt:lpstr>
      <vt:lpstr>از مسمومیت مونوکسید کربن جلوگیری کنید!</vt:lpstr>
      <vt:lpstr>از مسمومیت مونوکسید کربن جلوگیری کنید!</vt:lpstr>
      <vt:lpstr>از مسمومیت مونوکسید کربن جلوگیری کنید!</vt:lpstr>
      <vt:lpstr>از مسمومیت مونوکسید کربن جلوگیری کنید!</vt:lpstr>
      <vt:lpstr>اگر اتفاقی افتاد </vt:lpstr>
      <vt:lpstr>مراقبت از خانه خود</vt:lpstr>
      <vt:lpstr>مراقبت از خانه خود</vt:lpstr>
      <vt:lpstr>شروع وآمادگی برای اقدامات</vt:lpstr>
      <vt:lpstr>شروع وآمادگی برای اقدامات</vt:lpstr>
      <vt:lpstr>شروع وآمادگی برای اقدامات</vt:lpstr>
      <vt:lpstr>یک بسته وسایل اضطراری برای ماندن در منزل را تهیه کنید</vt:lpstr>
      <vt:lpstr>یک بسته وسایل اضطراری برای ماندن در منزل را تهیه کنید</vt:lpstr>
      <vt:lpstr>اسناد و مدارک مهم</vt:lpstr>
      <vt:lpstr>چیزهایی که باید در صورت نیاز به ترک منزل آماده داشته باشید</vt:lpstr>
      <vt:lpstr>چیزهایی که باید در صورت نیاز به ترک منزل آماده داشته باشید</vt:lpstr>
      <vt:lpstr>چیزهایی که باید در صورت نیاز به ترک منزل آماده داشته باشید</vt:lpstr>
      <vt:lpstr>چیزهایی که باید در صورت نیاز به ترک منزل آماده داشته باشید</vt:lpstr>
      <vt:lpstr>فرم زیر را  برای همه اعضا خانواده پرکنید و در دسترس بگذارید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واکنش در شر ایط اضطراری و بحرانی</dc:title>
  <dc:creator>sacc0042</dc:creator>
  <cp:lastModifiedBy>shendabadi</cp:lastModifiedBy>
  <cp:revision>118</cp:revision>
  <dcterms:created xsi:type="dcterms:W3CDTF">2020-09-06T07:26:20Z</dcterms:created>
  <dcterms:modified xsi:type="dcterms:W3CDTF">2020-12-29T08:44:43Z</dcterms:modified>
</cp:coreProperties>
</file>